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aleway"/>
      <p:regular r:id="rId56"/>
      <p:bold r:id="rId57"/>
      <p:italic r:id="rId58"/>
      <p:boldItalic r:id="rId59"/>
    </p:embeddedFont>
    <p:embeddedFont>
      <p:font typeface="Montserrat"/>
      <p:regular r:id="rId60"/>
      <p:bold r:id="rId61"/>
      <p:italic r:id="rId62"/>
      <p:boldItalic r:id="rId63"/>
    </p:embeddedFont>
    <p:embeddedFont>
      <p:font typeface="Lato"/>
      <p:regular r:id="rId64"/>
      <p:bold r:id="rId65"/>
      <p:italic r:id="rId66"/>
      <p:boldItalic r:id="rId67"/>
    </p:embeddedFont>
    <p:embeddedFont>
      <p:font typeface="Arvo"/>
      <p:regular r:id="rId68"/>
      <p:bold r:id="rId69"/>
      <p:italic r:id="rId70"/>
      <p:boldItalic r:id="rId71"/>
    </p:embeddedFont>
    <p:embeddedFont>
      <p:font typeface="Roboto Condensed"/>
      <p:regular r:id="rId72"/>
      <p:bold r:id="rId73"/>
      <p:italic r:id="rId74"/>
      <p:boldItalic r:id="rId75"/>
    </p:embeddedFont>
    <p:embeddedFont>
      <p:font typeface="Roboto Condensed 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Condensed-bold.fntdata"/><Relationship Id="rId72" Type="http://schemas.openxmlformats.org/officeDocument/2006/relationships/font" Target="fonts/RobotoCondensed-regular.fntdata"/><Relationship Id="rId31" Type="http://schemas.openxmlformats.org/officeDocument/2006/relationships/slide" Target="slides/slide25.xml"/><Relationship Id="rId75" Type="http://schemas.openxmlformats.org/officeDocument/2006/relationships/font" Target="fonts/RobotoCondensed-boldItalic.fntdata"/><Relationship Id="rId30" Type="http://schemas.openxmlformats.org/officeDocument/2006/relationships/slide" Target="slides/slide24.xml"/><Relationship Id="rId74" Type="http://schemas.openxmlformats.org/officeDocument/2006/relationships/font" Target="fonts/RobotoCondensed-italic.fntdata"/><Relationship Id="rId33" Type="http://schemas.openxmlformats.org/officeDocument/2006/relationships/slide" Target="slides/slide27.xml"/><Relationship Id="rId77" Type="http://schemas.openxmlformats.org/officeDocument/2006/relationships/font" Target="fonts/RobotoCondensedLight-bold.fntdata"/><Relationship Id="rId32" Type="http://schemas.openxmlformats.org/officeDocument/2006/relationships/slide" Target="slides/slide26.xml"/><Relationship Id="rId76" Type="http://schemas.openxmlformats.org/officeDocument/2006/relationships/font" Target="fonts/RobotoCondensedLight-regular.fntdata"/><Relationship Id="rId35" Type="http://schemas.openxmlformats.org/officeDocument/2006/relationships/slide" Target="slides/slide29.xml"/><Relationship Id="rId79" Type="http://schemas.openxmlformats.org/officeDocument/2006/relationships/font" Target="fonts/RobotoCondensedLight-boldItalic.fntdata"/><Relationship Id="rId34" Type="http://schemas.openxmlformats.org/officeDocument/2006/relationships/slide" Target="slides/slide28.xml"/><Relationship Id="rId78" Type="http://schemas.openxmlformats.org/officeDocument/2006/relationships/font" Target="fonts/RobotoCondensedLight-italic.fntdata"/><Relationship Id="rId71" Type="http://schemas.openxmlformats.org/officeDocument/2006/relationships/font" Target="fonts/Arvo-boldItalic.fntdata"/><Relationship Id="rId70" Type="http://schemas.openxmlformats.org/officeDocument/2006/relationships/font" Target="fonts/Arv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4.xml"/><Relationship Id="rId64" Type="http://schemas.openxmlformats.org/officeDocument/2006/relationships/font" Target="fonts/Lato-regular.fntdata"/><Relationship Id="rId63" Type="http://schemas.openxmlformats.org/officeDocument/2006/relationships/font" Target="fonts/Montserrat-boldItalic.fntdata"/><Relationship Id="rId22" Type="http://schemas.openxmlformats.org/officeDocument/2006/relationships/slide" Target="slides/slide16.xml"/><Relationship Id="rId66" Type="http://schemas.openxmlformats.org/officeDocument/2006/relationships/font" Target="fonts/Lato-italic.fntdata"/><Relationship Id="rId21" Type="http://schemas.openxmlformats.org/officeDocument/2006/relationships/slide" Target="slides/slide15.xml"/><Relationship Id="rId65" Type="http://schemas.openxmlformats.org/officeDocument/2006/relationships/font" Target="fonts/Lato-bold.fntdata"/><Relationship Id="rId24" Type="http://schemas.openxmlformats.org/officeDocument/2006/relationships/slide" Target="slides/slide18.xml"/><Relationship Id="rId68" Type="http://schemas.openxmlformats.org/officeDocument/2006/relationships/font" Target="fonts/Arvo-regular.fntdata"/><Relationship Id="rId23" Type="http://schemas.openxmlformats.org/officeDocument/2006/relationships/slide" Target="slides/slide17.xml"/><Relationship Id="rId67" Type="http://schemas.openxmlformats.org/officeDocument/2006/relationships/font" Target="fonts/Lato-boldItalic.fntdata"/><Relationship Id="rId60" Type="http://schemas.openxmlformats.org/officeDocument/2006/relationships/font" Target="fonts/Montserrat-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rv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bold.fntdata"/><Relationship Id="rId12" Type="http://schemas.openxmlformats.org/officeDocument/2006/relationships/slide" Target="slides/slide6.xml"/><Relationship Id="rId56" Type="http://schemas.openxmlformats.org/officeDocument/2006/relationships/font" Target="fonts/Raleway-regular.fntdata"/><Relationship Id="rId15" Type="http://schemas.openxmlformats.org/officeDocument/2006/relationships/slide" Target="slides/slide9.xml"/><Relationship Id="rId59" Type="http://schemas.openxmlformats.org/officeDocument/2006/relationships/font" Target="fonts/Raleway-boldItalic.fntdata"/><Relationship Id="rId14" Type="http://schemas.openxmlformats.org/officeDocument/2006/relationships/slide" Target="slides/slide8.xml"/><Relationship Id="rId58" Type="http://schemas.openxmlformats.org/officeDocument/2006/relationships/font" Target="fonts/Raleway-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bc7bec252_0_10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11bc7bec252_0_10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bc7bec252_0_10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1bc7bec252_0_10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bc7bec252_0_1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1bc7bec252_0_10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bc7bec252_0_10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1bc7bec252_0_10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bc7bec252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1bc7bec252_0_1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bc7bec252_0_1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11bc7bec252_0_1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bc7bec252_0_1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11bc7bec252_0_1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bc7bec252_0_1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11bc7bec252_0_1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1bc7bec252_0_1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11bc7bec252_0_1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968470d89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12968470d89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968470d89_2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12968470d89_2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2968470d89_2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12968470d89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968470d89_2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12968470d89_2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2968470d89_2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12968470d89_2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968470d89_2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2968470d89_2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968470d89_2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12968470d89_2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285bc64b41_5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1285bc64b41_5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285bc64b41_5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1285bc64b41_5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285bc64b41_5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1285bc64b41_5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Yrlan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285bc64b41_5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1285bc64b41_5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85bc64b41_5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285bc64b41_5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85bc64b41_5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1285bc64b41_5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285bc64b41_5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1285bc64b41_5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295e7a7786_7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295e7a7786_7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295e7a7786_7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295e7a7786_7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295e7a7786_7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295e7a7786_7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sz="1400">
                <a:solidFill>
                  <a:schemeClr val="dk1"/>
                </a:solidFill>
              </a:rPr>
              <a:t>Dans les mécanismes de transmission de couche 3, chaque routeur extrait les infos de l’en-tête IP pour émettre au bon destinataire. Ça </a:t>
            </a:r>
            <a:r>
              <a:rPr lang="fr" sz="1400">
                <a:solidFill>
                  <a:schemeClr val="dk1"/>
                </a:solidFill>
              </a:rPr>
              <a:t>crée</a:t>
            </a:r>
            <a:r>
              <a:rPr lang="fr" sz="1400">
                <a:solidFill>
                  <a:schemeClr val="dk1"/>
                </a:solidFill>
              </a:rPr>
              <a:t> un index dans la table de routage pour déterminer le saut suivant pour le paquet.</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sz="1400">
                <a:solidFill>
                  <a:schemeClr val="dk1"/>
                </a:solidFill>
              </a:rPr>
              <a:t>Dans la commutation d'étiquettes, l'analyse de l'en-tête de couche 3 n'est faite qu'une seule fois. Après, l'en-tête de la couche 3 est transformée en </a:t>
            </a:r>
            <a:r>
              <a:rPr i="1" lang="fr" sz="1400">
                <a:solidFill>
                  <a:schemeClr val="dk1"/>
                </a:solidFill>
              </a:rPr>
              <a:t>label</a:t>
            </a:r>
            <a:r>
              <a:rPr lang="fr" sz="1400">
                <a:solidFill>
                  <a:schemeClr val="dk1"/>
                </a:solidFill>
              </a:rPr>
              <a:t>. Donn2 par le routeur Provider Edge à l’entrée du rzo MPLS. Ces labels sont distribués via LSP (Label Switching Path) grâce au protocole </a:t>
            </a:r>
            <a:r>
              <a:rPr b="1" lang="fr" sz="1400">
                <a:solidFill>
                  <a:schemeClr val="dk1"/>
                </a:solidFill>
              </a:rPr>
              <a:t>LDP </a:t>
            </a:r>
            <a:r>
              <a:rPr lang="fr" sz="1400">
                <a:solidFill>
                  <a:schemeClr val="dk1"/>
                </a:solidFill>
              </a:rPr>
              <a:t>(Link Distribution Protocol, ouvert donc compatible différents constructeurs) ou TDP (Cisco). Permet les relations de voisinage entre routeurs.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sz="1400">
                <a:solidFill>
                  <a:schemeClr val="dk1"/>
                </a:solidFill>
                <a:latin typeface="Times New Roman"/>
                <a:ea typeface="Times New Roman"/>
                <a:cs typeface="Times New Roman"/>
                <a:sym typeface="Times New Roman"/>
              </a:rPr>
              <a:t>L’en-tête du paquet n’est pas réévalué dans son chemin. Comme l'étiquette est de longueur fixe, la recherche dans la table de transfert MPLS est simple et rapide.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sz="1400">
                <a:solidFill>
                  <a:schemeClr val="dk1"/>
                </a:solidFill>
                <a:latin typeface="Times New Roman"/>
                <a:ea typeface="Times New Roman"/>
                <a:cs typeface="Times New Roman"/>
                <a:sym typeface="Times New Roman"/>
              </a:rPr>
              <a:t>Le </a:t>
            </a:r>
            <a:r>
              <a:rPr b="1" lang="fr" sz="1400">
                <a:solidFill>
                  <a:schemeClr val="dk1"/>
                </a:solidFill>
                <a:latin typeface="Times New Roman"/>
                <a:ea typeface="Times New Roman"/>
                <a:cs typeface="Times New Roman"/>
                <a:sym typeface="Times New Roman"/>
              </a:rPr>
              <a:t>VPN </a:t>
            </a:r>
            <a:r>
              <a:rPr lang="fr" sz="1400">
                <a:solidFill>
                  <a:schemeClr val="dk1"/>
                </a:solidFill>
                <a:latin typeface="Times New Roman"/>
                <a:ea typeface="Times New Roman"/>
                <a:cs typeface="Times New Roman"/>
                <a:sym typeface="Times New Roman"/>
              </a:rPr>
              <a:t>entre en compte quand le Multi Protocol BGP entre PE est configuré et permet de créer des routes entre clients passant par le backbone MPLS. Ceci grâce au Route Distinguisher et Route Target Both (pour les VRF Virtual Routing &amp; Forwarding) Permet de différencier les chemins des labels des abonnés.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fr" sz="1500">
                <a:solidFill>
                  <a:schemeClr val="dk1"/>
                </a:solidFill>
              </a:rPr>
              <a:t>MPLS </a:t>
            </a:r>
            <a:r>
              <a:rPr lang="fr" sz="1500">
                <a:solidFill>
                  <a:schemeClr val="dk1"/>
                </a:solidFill>
              </a:rPr>
              <a:t>= Routage IP </a:t>
            </a:r>
            <a:r>
              <a:rPr b="1" lang="fr" sz="1500">
                <a:solidFill>
                  <a:schemeClr val="dk1"/>
                </a:solidFill>
              </a:rPr>
              <a:t>+ </a:t>
            </a:r>
            <a:r>
              <a:rPr lang="fr" sz="1500">
                <a:solidFill>
                  <a:schemeClr val="dk1"/>
                </a:solidFill>
              </a:rPr>
              <a:t>Multi protocoles (voix, Ethernet, ATM … tout type de trafic)</a:t>
            </a:r>
            <a:endParaRPr b="1" sz="9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sz="1400">
                <a:solidFill>
                  <a:schemeClr val="dk1"/>
                </a:solidFill>
                <a:latin typeface="Times New Roman"/>
                <a:ea typeface="Times New Roman"/>
                <a:cs typeface="Times New Roman"/>
                <a:sym typeface="Times New Roman"/>
              </a:rPr>
              <a:t>ATM : </a:t>
            </a:r>
            <a:r>
              <a:rPr lang="fr" sz="1400">
                <a:solidFill>
                  <a:schemeClr val="dk1"/>
                </a:solidFill>
                <a:latin typeface="Times New Roman"/>
                <a:ea typeface="Times New Roman"/>
                <a:cs typeface="Times New Roman"/>
                <a:sym typeface="Times New Roman"/>
              </a:rPr>
              <a:t>asynchronous </a:t>
            </a:r>
            <a:r>
              <a:rPr lang="fr" sz="1400">
                <a:solidFill>
                  <a:schemeClr val="dk1"/>
                </a:solidFill>
                <a:latin typeface="Times New Roman"/>
                <a:ea typeface="Times New Roman"/>
                <a:cs typeface="Times New Roman"/>
                <a:sym typeface="Times New Roman"/>
              </a:rPr>
              <a:t>transfer</a:t>
            </a:r>
            <a:r>
              <a:rPr lang="fr" sz="1400">
                <a:solidFill>
                  <a:schemeClr val="dk1"/>
                </a:solidFill>
                <a:latin typeface="Times New Roman"/>
                <a:ea typeface="Times New Roman"/>
                <a:cs typeface="Times New Roman"/>
                <a:sym typeface="Times New Roman"/>
              </a:rPr>
              <a:t> mode, multiplexage TDM, taille fixe 53 octets, plus télécom mais utilisé par MPLS.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295e7a7786_7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295e7a7786_7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sz="1600">
                <a:solidFill>
                  <a:schemeClr val="dk1"/>
                </a:solidFill>
                <a:latin typeface="Times New Roman"/>
                <a:ea typeface="Times New Roman"/>
                <a:cs typeface="Times New Roman"/>
                <a:sym typeface="Times New Roman"/>
              </a:rPr>
              <a:t>Etapes : (</a:t>
            </a:r>
            <a:r>
              <a:rPr b="1" lang="fr" sz="1600">
                <a:solidFill>
                  <a:schemeClr val="dk1"/>
                </a:solidFill>
                <a:latin typeface="Times New Roman"/>
                <a:ea typeface="Times New Roman"/>
                <a:cs typeface="Times New Roman"/>
                <a:sym typeface="Times New Roman"/>
              </a:rPr>
              <a:t>pré requis</a:t>
            </a:r>
            <a:r>
              <a:rPr b="1" lang="fr" sz="1600">
                <a:solidFill>
                  <a:schemeClr val="dk1"/>
                </a:solidFill>
                <a:latin typeface="Times New Roman"/>
                <a:ea typeface="Times New Roman"/>
                <a:cs typeface="Times New Roman"/>
                <a:sym typeface="Times New Roman"/>
              </a:rPr>
              <a:t> : configurer @ip int)</a:t>
            </a:r>
            <a:endParaRPr b="1" sz="16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fr" sz="1600">
                <a:solidFill>
                  <a:schemeClr val="dk1"/>
                </a:solidFill>
                <a:latin typeface="Times New Roman"/>
                <a:ea typeface="Times New Roman"/>
                <a:cs typeface="Times New Roman"/>
                <a:sym typeface="Times New Roman"/>
              </a:rPr>
              <a:t>1.	Configurer ospf zone 0 dans le backbone. </a:t>
            </a:r>
            <a:r>
              <a:rPr b="1" lang="fr" sz="1600">
                <a:solidFill>
                  <a:schemeClr val="dk1"/>
                </a:solidFill>
                <a:latin typeface="Times New Roman"/>
                <a:ea typeface="Times New Roman"/>
                <a:cs typeface="Times New Roman"/>
                <a:sym typeface="Times New Roman"/>
              </a:rPr>
              <a:t>do sh ip route</a:t>
            </a:r>
            <a:r>
              <a:rPr lang="fr" sz="1600">
                <a:solidFill>
                  <a:schemeClr val="dk1"/>
                </a:solidFill>
                <a:latin typeface="Times New Roman"/>
                <a:ea typeface="Times New Roman"/>
                <a:cs typeface="Times New Roman"/>
                <a:sym typeface="Times New Roman"/>
              </a:rPr>
              <a:t> et voir O pour ospf</a:t>
            </a:r>
            <a:endParaRPr sz="16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fr" sz="1600">
                <a:solidFill>
                  <a:schemeClr val="dk1"/>
                </a:solidFill>
                <a:latin typeface="Times New Roman"/>
                <a:ea typeface="Times New Roman"/>
                <a:cs typeface="Times New Roman"/>
                <a:sym typeface="Times New Roman"/>
              </a:rPr>
              <a:t>2.	Activer mpls ip sur les int backbone et vérifier LDP </a:t>
            </a:r>
            <a:r>
              <a:rPr b="1" lang="fr" sz="1600">
                <a:solidFill>
                  <a:schemeClr val="dk1"/>
                </a:solidFill>
                <a:latin typeface="Times New Roman"/>
                <a:ea typeface="Times New Roman"/>
                <a:cs typeface="Times New Roman"/>
                <a:sym typeface="Times New Roman"/>
              </a:rPr>
              <a:t>sh mpls ldp neighbor et sh mpls ldp bindings</a:t>
            </a:r>
            <a:endParaRPr b="1" sz="16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fr" sz="1600">
                <a:solidFill>
                  <a:schemeClr val="dk1"/>
                </a:solidFill>
                <a:latin typeface="Times New Roman"/>
                <a:ea typeface="Times New Roman"/>
                <a:cs typeface="Times New Roman"/>
                <a:sym typeface="Times New Roman"/>
              </a:rPr>
              <a:t>3.	Authentification entre routeurs voisins</a:t>
            </a:r>
            <a:r>
              <a:rPr b="1" lang="fr" sz="1600">
                <a:solidFill>
                  <a:schemeClr val="dk1"/>
                </a:solidFill>
                <a:latin typeface="Times New Roman"/>
                <a:ea typeface="Times New Roman"/>
                <a:cs typeface="Times New Roman"/>
                <a:sym typeface="Times New Roman"/>
              </a:rPr>
              <a:t> : mpls ldp neighbor 1.1.1.1 pass cisco</a:t>
            </a:r>
            <a:endParaRPr b="1" sz="16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fr" sz="1600">
                <a:solidFill>
                  <a:schemeClr val="dk1"/>
                </a:solidFill>
                <a:latin typeface="Times New Roman"/>
                <a:ea typeface="Times New Roman"/>
                <a:cs typeface="Times New Roman"/>
                <a:sym typeface="Times New Roman"/>
              </a:rPr>
              <a:t>4.	Il y a diff clients donc il faut mettre en place le VRF. Créé une instance de table de routage virtuelle. Permet d’avoir une 2 @IP identiques en source. On configure au niveau du PE </a:t>
            </a:r>
            <a:r>
              <a:rPr b="1" lang="fr" sz="1600">
                <a:solidFill>
                  <a:schemeClr val="dk1"/>
                </a:solidFill>
                <a:latin typeface="Times New Roman"/>
                <a:ea typeface="Times New Roman"/>
                <a:cs typeface="Times New Roman"/>
                <a:sym typeface="Times New Roman"/>
              </a:rPr>
              <a:t>: ip vrf CE1</a:t>
            </a:r>
            <a:r>
              <a:rPr lang="fr" sz="1600">
                <a:solidFill>
                  <a:schemeClr val="dk1"/>
                </a:solidFill>
                <a:latin typeface="Times New Roman"/>
                <a:ea typeface="Times New Roman"/>
                <a:cs typeface="Times New Roman"/>
                <a:sym typeface="Times New Roman"/>
              </a:rPr>
              <a:t> puis </a:t>
            </a:r>
            <a:r>
              <a:rPr b="1" lang="fr" sz="1600">
                <a:solidFill>
                  <a:schemeClr val="dk1"/>
                </a:solidFill>
                <a:latin typeface="Times New Roman"/>
                <a:ea typeface="Times New Roman"/>
                <a:cs typeface="Times New Roman"/>
                <a:sym typeface="Times New Roman"/>
              </a:rPr>
              <a:t>rd 222 :222</a:t>
            </a:r>
            <a:r>
              <a:rPr lang="fr" sz="1600">
                <a:solidFill>
                  <a:schemeClr val="dk1"/>
                </a:solidFill>
                <a:latin typeface="Times New Roman"/>
                <a:ea typeface="Times New Roman"/>
                <a:cs typeface="Times New Roman"/>
                <a:sym typeface="Times New Roman"/>
              </a:rPr>
              <a:t> et </a:t>
            </a:r>
            <a:r>
              <a:rPr b="1" lang="fr" sz="1600">
                <a:solidFill>
                  <a:schemeClr val="dk1"/>
                </a:solidFill>
                <a:latin typeface="Times New Roman"/>
                <a:ea typeface="Times New Roman"/>
                <a:cs typeface="Times New Roman"/>
                <a:sym typeface="Times New Roman"/>
              </a:rPr>
              <a:t>route-target both 222 :222 </a:t>
            </a:r>
            <a:r>
              <a:rPr lang="fr" sz="1600">
                <a:solidFill>
                  <a:schemeClr val="dk1"/>
                </a:solidFill>
                <a:latin typeface="Times New Roman"/>
                <a:ea typeface="Times New Roman"/>
                <a:cs typeface="Times New Roman"/>
                <a:sym typeface="Times New Roman"/>
              </a:rPr>
              <a:t>et</a:t>
            </a:r>
            <a:r>
              <a:rPr b="1" lang="fr" sz="1600">
                <a:solidFill>
                  <a:schemeClr val="dk1"/>
                </a:solidFill>
                <a:latin typeface="Times New Roman"/>
                <a:ea typeface="Times New Roman"/>
                <a:cs typeface="Times New Roman"/>
                <a:sym typeface="Times New Roman"/>
              </a:rPr>
              <a:t> int e1/2 </a:t>
            </a:r>
            <a:r>
              <a:rPr lang="fr" sz="1600">
                <a:solidFill>
                  <a:schemeClr val="dk1"/>
                </a:solidFill>
                <a:latin typeface="Times New Roman"/>
                <a:ea typeface="Times New Roman"/>
                <a:cs typeface="Times New Roman"/>
                <a:sym typeface="Times New Roman"/>
              </a:rPr>
              <a:t>et</a:t>
            </a:r>
            <a:r>
              <a:rPr b="1" lang="fr" sz="1600">
                <a:solidFill>
                  <a:schemeClr val="dk1"/>
                </a:solidFill>
                <a:latin typeface="Times New Roman"/>
                <a:ea typeface="Times New Roman"/>
                <a:cs typeface="Times New Roman"/>
                <a:sym typeface="Times New Roman"/>
              </a:rPr>
              <a:t> ip vrf forwarding CE1 </a:t>
            </a:r>
            <a:r>
              <a:rPr lang="fr" sz="1600">
                <a:solidFill>
                  <a:schemeClr val="dk1"/>
                </a:solidFill>
                <a:latin typeface="Times New Roman"/>
                <a:ea typeface="Times New Roman"/>
                <a:cs typeface="Times New Roman"/>
                <a:sym typeface="Times New Roman"/>
              </a:rPr>
              <a:t>et rajouter l’@ip supprimée (int change de table de routage) par</a:t>
            </a:r>
            <a:r>
              <a:rPr b="1" lang="fr" sz="1600">
                <a:solidFill>
                  <a:schemeClr val="dk1"/>
                </a:solidFill>
                <a:latin typeface="Times New Roman"/>
                <a:ea typeface="Times New Roman"/>
                <a:cs typeface="Times New Roman"/>
                <a:sym typeface="Times New Roman"/>
              </a:rPr>
              <a:t> : ip add 40.0.0.1 255.255.255.252 </a:t>
            </a:r>
            <a:r>
              <a:rPr lang="fr" sz="1600">
                <a:solidFill>
                  <a:schemeClr val="dk1"/>
                </a:solidFill>
                <a:latin typeface="Times New Roman"/>
                <a:ea typeface="Times New Roman"/>
                <a:cs typeface="Times New Roman"/>
                <a:sym typeface="Times New Roman"/>
              </a:rPr>
              <a:t>et vérifier avec</a:t>
            </a:r>
            <a:r>
              <a:rPr b="1" lang="fr" sz="1600">
                <a:solidFill>
                  <a:schemeClr val="dk1"/>
                </a:solidFill>
                <a:latin typeface="Times New Roman"/>
                <a:ea typeface="Times New Roman"/>
                <a:cs typeface="Times New Roman"/>
                <a:sym typeface="Times New Roman"/>
              </a:rPr>
              <a:t> do sh ip vrf. </a:t>
            </a:r>
            <a:r>
              <a:rPr lang="fr" sz="1600">
                <a:solidFill>
                  <a:schemeClr val="dk1"/>
                </a:solidFill>
                <a:latin typeface="Times New Roman"/>
                <a:ea typeface="Times New Roman"/>
                <a:cs typeface="Times New Roman"/>
                <a:sym typeface="Times New Roman"/>
              </a:rPr>
              <a:t>On peut continuer à faire pareil pour d’autres liaisons entre CE distants.</a:t>
            </a:r>
            <a:endParaRPr sz="16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b="1" lang="fr" sz="1600">
                <a:solidFill>
                  <a:schemeClr val="dk1"/>
                </a:solidFill>
                <a:latin typeface="Times New Roman"/>
                <a:ea typeface="Times New Roman"/>
                <a:cs typeface="Times New Roman"/>
                <a:sym typeface="Times New Roman"/>
              </a:rPr>
              <a:t>5.    </a:t>
            </a:r>
            <a:r>
              <a:rPr lang="fr" sz="1600">
                <a:solidFill>
                  <a:schemeClr val="dk1"/>
                </a:solidFill>
                <a:latin typeface="Times New Roman"/>
                <a:ea typeface="Times New Roman"/>
                <a:cs typeface="Times New Roman"/>
                <a:sym typeface="Times New Roman"/>
              </a:rPr>
              <a:t>Routage dyn entre CE et PE des 2 sites avec EIGRP (EIGRP résout un des problèmes majeurs des protocoles de routage à vecteur de distance, celui des boucles (comme pour les switchs). S'il peut le faire, c'est qu'il a connaissance du réseau et non pas seulement de ses voisins directs (comme un protocole à état de lien).) Sur CE, </a:t>
            </a:r>
            <a:r>
              <a:rPr b="1" lang="fr" sz="1600">
                <a:solidFill>
                  <a:schemeClr val="dk1"/>
                </a:solidFill>
                <a:latin typeface="Times New Roman"/>
                <a:ea typeface="Times New Roman"/>
                <a:cs typeface="Times New Roman"/>
                <a:sym typeface="Times New Roman"/>
              </a:rPr>
              <a:t>router eigrp 3</a:t>
            </a:r>
            <a:r>
              <a:rPr lang="fr" sz="1600">
                <a:solidFill>
                  <a:schemeClr val="dk1"/>
                </a:solidFill>
                <a:latin typeface="Times New Roman"/>
                <a:ea typeface="Times New Roman"/>
                <a:cs typeface="Times New Roman"/>
                <a:sym typeface="Times New Roman"/>
              </a:rPr>
              <a:t> et </a:t>
            </a:r>
            <a:r>
              <a:rPr b="1" lang="fr" sz="1600">
                <a:solidFill>
                  <a:schemeClr val="dk1"/>
                </a:solidFill>
                <a:latin typeface="Times New Roman"/>
                <a:ea typeface="Times New Roman"/>
                <a:cs typeface="Times New Roman"/>
                <a:sym typeface="Times New Roman"/>
              </a:rPr>
              <a:t>no auto summary</a:t>
            </a:r>
            <a:r>
              <a:rPr lang="fr" sz="1600">
                <a:solidFill>
                  <a:schemeClr val="dk1"/>
                </a:solidFill>
                <a:latin typeface="Times New Roman"/>
                <a:ea typeface="Times New Roman"/>
                <a:cs typeface="Times New Roman"/>
                <a:sym typeface="Times New Roman"/>
              </a:rPr>
              <a:t> pour ne pas qu’il fasse la découverte auto des voisins mais que du réseau qu’on va lui spécifier. Sinon, il peut y avoir des problèmes de routage. Puis, </a:t>
            </a:r>
            <a:r>
              <a:rPr b="1" lang="fr" sz="1600">
                <a:solidFill>
                  <a:schemeClr val="dk1"/>
                </a:solidFill>
                <a:latin typeface="Times New Roman"/>
                <a:ea typeface="Times New Roman"/>
                <a:cs typeface="Times New Roman"/>
                <a:sym typeface="Times New Roman"/>
              </a:rPr>
              <a:t>net loopback et rzo</a:t>
            </a:r>
            <a:r>
              <a:rPr lang="fr" sz="1600">
                <a:solidFill>
                  <a:schemeClr val="dk1"/>
                </a:solidFill>
                <a:latin typeface="Times New Roman"/>
                <a:ea typeface="Times New Roman"/>
                <a:cs typeface="Times New Roman"/>
                <a:sym typeface="Times New Roman"/>
              </a:rPr>
              <a:t>. </a:t>
            </a:r>
            <a:r>
              <a:rPr b="1" lang="fr" sz="1600">
                <a:solidFill>
                  <a:schemeClr val="dk1"/>
                </a:solidFill>
                <a:latin typeface="Times New Roman"/>
                <a:ea typeface="Times New Roman"/>
                <a:cs typeface="Times New Roman"/>
                <a:sym typeface="Times New Roman"/>
              </a:rPr>
              <a:t>do sh ip proto. </a:t>
            </a:r>
            <a:r>
              <a:rPr lang="fr" sz="1600">
                <a:solidFill>
                  <a:schemeClr val="dk1"/>
                </a:solidFill>
                <a:latin typeface="Times New Roman"/>
                <a:ea typeface="Times New Roman"/>
                <a:cs typeface="Times New Roman"/>
                <a:sym typeface="Times New Roman"/>
              </a:rPr>
              <a:t>Sur PE1,</a:t>
            </a:r>
            <a:r>
              <a:rPr b="1" lang="fr" sz="1600">
                <a:solidFill>
                  <a:schemeClr val="dk1"/>
                </a:solidFill>
                <a:latin typeface="Times New Roman"/>
                <a:ea typeface="Times New Roman"/>
                <a:cs typeface="Times New Roman"/>
                <a:sym typeface="Times New Roman"/>
              </a:rPr>
              <a:t> router eigrp 3 </a:t>
            </a:r>
            <a:r>
              <a:rPr lang="fr" sz="1600">
                <a:solidFill>
                  <a:schemeClr val="dk1"/>
                </a:solidFill>
                <a:latin typeface="Times New Roman"/>
                <a:ea typeface="Times New Roman"/>
                <a:cs typeface="Times New Roman"/>
                <a:sym typeface="Times New Roman"/>
              </a:rPr>
              <a:t>et</a:t>
            </a:r>
            <a:r>
              <a:rPr b="1" lang="fr" sz="1600">
                <a:solidFill>
                  <a:schemeClr val="dk1"/>
                </a:solidFill>
                <a:latin typeface="Times New Roman"/>
                <a:ea typeface="Times New Roman"/>
                <a:cs typeface="Times New Roman"/>
                <a:sym typeface="Times New Roman"/>
              </a:rPr>
              <a:t> address-family ipv4 vrf CE1 </a:t>
            </a:r>
            <a:r>
              <a:rPr lang="fr" sz="1600">
                <a:solidFill>
                  <a:schemeClr val="dk1"/>
                </a:solidFill>
                <a:latin typeface="Times New Roman"/>
                <a:ea typeface="Times New Roman"/>
                <a:cs typeface="Times New Roman"/>
                <a:sym typeface="Times New Roman"/>
              </a:rPr>
              <a:t>et</a:t>
            </a:r>
            <a:r>
              <a:rPr b="1" lang="fr" sz="1600">
                <a:solidFill>
                  <a:schemeClr val="dk1"/>
                </a:solidFill>
                <a:latin typeface="Times New Roman"/>
                <a:ea typeface="Times New Roman"/>
                <a:cs typeface="Times New Roman"/>
                <a:sym typeface="Times New Roman"/>
              </a:rPr>
              <a:t> autonomous-system 3 </a:t>
            </a:r>
            <a:r>
              <a:rPr lang="fr" sz="1600">
                <a:solidFill>
                  <a:schemeClr val="dk1"/>
                </a:solidFill>
                <a:latin typeface="Times New Roman"/>
                <a:ea typeface="Times New Roman"/>
                <a:cs typeface="Times New Roman"/>
                <a:sym typeface="Times New Roman"/>
              </a:rPr>
              <a:t>(pour voisins)</a:t>
            </a:r>
            <a:r>
              <a:rPr b="1" lang="fr" sz="1600">
                <a:solidFill>
                  <a:schemeClr val="dk1"/>
                </a:solidFill>
                <a:latin typeface="Times New Roman"/>
                <a:ea typeface="Times New Roman"/>
                <a:cs typeface="Times New Roman"/>
                <a:sym typeface="Times New Roman"/>
              </a:rPr>
              <a:t> </a:t>
            </a:r>
            <a:r>
              <a:rPr lang="fr" sz="1600">
                <a:solidFill>
                  <a:schemeClr val="dk1"/>
                </a:solidFill>
                <a:latin typeface="Times New Roman"/>
                <a:ea typeface="Times New Roman"/>
                <a:cs typeface="Times New Roman"/>
                <a:sym typeface="Times New Roman"/>
              </a:rPr>
              <a:t>et</a:t>
            </a:r>
            <a:r>
              <a:rPr b="1" lang="fr" sz="1600">
                <a:solidFill>
                  <a:schemeClr val="dk1"/>
                </a:solidFill>
                <a:latin typeface="Times New Roman"/>
                <a:ea typeface="Times New Roman"/>
                <a:cs typeface="Times New Roman"/>
                <a:sym typeface="Times New Roman"/>
              </a:rPr>
              <a:t> network 40.0.0.0 0.0.0.3 </a:t>
            </a:r>
            <a:r>
              <a:rPr lang="fr" sz="1600">
                <a:solidFill>
                  <a:schemeClr val="dk1"/>
                </a:solidFill>
                <a:latin typeface="Times New Roman"/>
                <a:ea typeface="Times New Roman"/>
                <a:cs typeface="Times New Roman"/>
                <a:sym typeface="Times New Roman"/>
              </a:rPr>
              <a:t>pareil sur PE2. </a:t>
            </a:r>
            <a:r>
              <a:rPr b="1" lang="fr" sz="1600" u="sng">
                <a:solidFill>
                  <a:schemeClr val="dk1"/>
                </a:solidFill>
                <a:latin typeface="Times New Roman"/>
                <a:ea typeface="Times New Roman"/>
                <a:cs typeface="Times New Roman"/>
                <a:sym typeface="Times New Roman"/>
              </a:rPr>
              <a:t>do sh ip route vrf CE1</a:t>
            </a:r>
            <a:endParaRPr b="1" sz="1600" u="sng">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fr" sz="1600">
                <a:solidFill>
                  <a:schemeClr val="dk1"/>
                </a:solidFill>
                <a:latin typeface="Times New Roman"/>
                <a:ea typeface="Times New Roman"/>
                <a:cs typeface="Times New Roman"/>
                <a:sym typeface="Times New Roman"/>
              </a:rPr>
              <a:t>6.    MP-BGP entre PE (vpn) fait passer les routes dans vpn. PE1 : </a:t>
            </a:r>
            <a:r>
              <a:rPr b="1" lang="fr" sz="1600">
                <a:solidFill>
                  <a:schemeClr val="dk1"/>
                </a:solidFill>
                <a:latin typeface="Times New Roman"/>
                <a:ea typeface="Times New Roman"/>
                <a:cs typeface="Times New Roman"/>
                <a:sym typeface="Times New Roman"/>
              </a:rPr>
              <a:t>router bgp 1 ;</a:t>
            </a:r>
            <a:r>
              <a:rPr b="1" lang="fr">
                <a:solidFill>
                  <a:schemeClr val="dk1"/>
                </a:solidFill>
              </a:rPr>
              <a:t> </a:t>
            </a:r>
            <a:r>
              <a:rPr b="1" lang="fr" sz="1600">
                <a:solidFill>
                  <a:schemeClr val="dk1"/>
                </a:solidFill>
                <a:latin typeface="Times New Roman"/>
                <a:ea typeface="Times New Roman"/>
                <a:cs typeface="Times New Roman"/>
                <a:sym typeface="Times New Roman"/>
              </a:rPr>
              <a:t>neighbor 3.3.3.3 remote 1;</a:t>
            </a:r>
            <a:r>
              <a:rPr b="1" lang="fr">
                <a:solidFill>
                  <a:schemeClr val="dk1"/>
                </a:solidFill>
              </a:rPr>
              <a:t> </a:t>
            </a:r>
            <a:r>
              <a:rPr b="1" lang="fr" sz="1600">
                <a:solidFill>
                  <a:schemeClr val="dk1"/>
                </a:solidFill>
                <a:latin typeface="Times New Roman"/>
                <a:ea typeface="Times New Roman"/>
                <a:cs typeface="Times New Roman"/>
                <a:sym typeface="Times New Roman"/>
              </a:rPr>
              <a:t>neighbor 3.3.3.3 update-source loopback 1;</a:t>
            </a:r>
            <a:r>
              <a:rPr b="1" lang="fr">
                <a:solidFill>
                  <a:schemeClr val="dk1"/>
                </a:solidFill>
              </a:rPr>
              <a:t> </a:t>
            </a:r>
            <a:r>
              <a:rPr b="1" lang="fr" sz="1600">
                <a:solidFill>
                  <a:schemeClr val="dk1"/>
                </a:solidFill>
                <a:latin typeface="Times New Roman"/>
                <a:ea typeface="Times New Roman"/>
                <a:cs typeface="Times New Roman"/>
                <a:sym typeface="Times New Roman"/>
              </a:rPr>
              <a:t>address-family vpnv4;</a:t>
            </a:r>
            <a:r>
              <a:rPr b="1" lang="fr">
                <a:solidFill>
                  <a:schemeClr val="dk1"/>
                </a:solidFill>
              </a:rPr>
              <a:t> </a:t>
            </a:r>
            <a:r>
              <a:rPr b="1" lang="fr" sz="1600">
                <a:solidFill>
                  <a:schemeClr val="dk1"/>
                </a:solidFill>
                <a:latin typeface="Times New Roman"/>
                <a:ea typeface="Times New Roman"/>
                <a:cs typeface="Times New Roman"/>
                <a:sym typeface="Times New Roman"/>
              </a:rPr>
              <a:t>neighbor 3.3.3.3 activate;</a:t>
            </a:r>
            <a:r>
              <a:rPr b="1" lang="fr">
                <a:solidFill>
                  <a:schemeClr val="dk1"/>
                </a:solidFill>
              </a:rPr>
              <a:t> </a:t>
            </a:r>
            <a:r>
              <a:rPr b="1" lang="fr" sz="1600">
                <a:solidFill>
                  <a:schemeClr val="dk1"/>
                </a:solidFill>
                <a:latin typeface="Times New Roman"/>
                <a:ea typeface="Times New Roman"/>
                <a:cs typeface="Times New Roman"/>
                <a:sym typeface="Times New Roman"/>
              </a:rPr>
              <a:t>neighbor 3.3.3.3 send-community both. </a:t>
            </a:r>
            <a:r>
              <a:rPr b="1" lang="fr" sz="1600" u="sng">
                <a:solidFill>
                  <a:schemeClr val="dk1"/>
                </a:solidFill>
                <a:latin typeface="Times New Roman"/>
                <a:ea typeface="Times New Roman"/>
                <a:cs typeface="Times New Roman"/>
                <a:sym typeface="Times New Roman"/>
              </a:rPr>
              <a:t>do sh bgp neighbor</a:t>
            </a:r>
            <a:endParaRPr b="1" sz="1600" u="sng">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fr" sz="1600">
                <a:solidFill>
                  <a:schemeClr val="dk1"/>
                </a:solidFill>
                <a:latin typeface="Times New Roman"/>
                <a:ea typeface="Times New Roman"/>
                <a:cs typeface="Times New Roman"/>
                <a:sym typeface="Times New Roman"/>
              </a:rPr>
              <a:t>7.	Communication entre BGP de PE à EIGRP CE : le multi-protocole : </a:t>
            </a:r>
            <a:r>
              <a:rPr b="1" lang="fr" sz="1600">
                <a:solidFill>
                  <a:schemeClr val="dk1"/>
                </a:solidFill>
                <a:latin typeface="Times New Roman"/>
                <a:ea typeface="Times New Roman"/>
                <a:cs typeface="Times New Roman"/>
                <a:sym typeface="Times New Roman"/>
              </a:rPr>
              <a:t>router bgp 1 ; address-family ipv4 vrf CE1 ; redistribute eigrp 3 ;</a:t>
            </a:r>
            <a:r>
              <a:rPr b="1" lang="fr">
                <a:solidFill>
                  <a:schemeClr val="dk1"/>
                </a:solidFill>
              </a:rPr>
              <a:t> </a:t>
            </a:r>
            <a:r>
              <a:rPr b="1" lang="fr" sz="1600">
                <a:solidFill>
                  <a:schemeClr val="dk1"/>
                </a:solidFill>
                <a:latin typeface="Times New Roman"/>
                <a:ea typeface="Times New Roman"/>
                <a:cs typeface="Times New Roman"/>
                <a:sym typeface="Times New Roman"/>
              </a:rPr>
              <a:t>router eigrp 3 ; address-family ipv4 vrf CE1 ; redistribute bgp 1 metric 1 1 1 1 1. </a:t>
            </a:r>
            <a:r>
              <a:rPr b="1" lang="fr" sz="1600" u="sng">
                <a:solidFill>
                  <a:schemeClr val="dk1"/>
                </a:solidFill>
                <a:latin typeface="Times New Roman"/>
                <a:ea typeface="Times New Roman"/>
                <a:cs typeface="Times New Roman"/>
                <a:sym typeface="Times New Roman"/>
              </a:rPr>
              <a:t>do sh ip bgp all</a:t>
            </a:r>
            <a:r>
              <a:rPr lang="fr" sz="1600">
                <a:solidFill>
                  <a:schemeClr val="dk1"/>
                </a:solidFill>
                <a:latin typeface="Times New Roman"/>
                <a:ea typeface="Times New Roman"/>
                <a:cs typeface="Times New Roman"/>
                <a:sym typeface="Times New Roman"/>
              </a:rPr>
              <a:t> et </a:t>
            </a:r>
            <a:r>
              <a:rPr b="1" lang="fr" sz="1600" u="sng">
                <a:solidFill>
                  <a:schemeClr val="dk1"/>
                </a:solidFill>
                <a:latin typeface="Times New Roman"/>
                <a:ea typeface="Times New Roman"/>
                <a:cs typeface="Times New Roman"/>
                <a:sym typeface="Times New Roman"/>
              </a:rPr>
              <a:t>do sh ip route</a:t>
            </a:r>
            <a:r>
              <a:rPr lang="fr" sz="1600">
                <a:solidFill>
                  <a:schemeClr val="dk1"/>
                </a:solidFill>
                <a:latin typeface="Times New Roman"/>
                <a:ea typeface="Times New Roman"/>
                <a:cs typeface="Times New Roman"/>
                <a:sym typeface="Times New Roman"/>
              </a:rPr>
              <a:t> sur les CE pour voir les routes de l’autre site.</a:t>
            </a:r>
            <a:endParaRPr sz="16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fr" sz="1600">
                <a:solidFill>
                  <a:schemeClr val="dk1"/>
                </a:solidFill>
                <a:latin typeface="Times New Roman"/>
                <a:ea typeface="Times New Roman"/>
                <a:cs typeface="Times New Roman"/>
                <a:sym typeface="Times New Roman"/>
              </a:rPr>
              <a:t>8.	Résultat les CE1 et 2 peuvent se ping !</a:t>
            </a:r>
            <a:endParaRPr sz="16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295e7a7786_7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295e7a7786_7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1 </a:t>
            </a:r>
            <a:r>
              <a:rPr lang="fr" sz="1300"/>
              <a:t>P</a:t>
            </a:r>
            <a:r>
              <a:rPr lang="fr"/>
              <a:t> </a:t>
            </a:r>
            <a:r>
              <a:rPr b="1" lang="fr" sz="1600">
                <a:solidFill>
                  <a:schemeClr val="dk1"/>
                </a:solidFill>
                <a:latin typeface="Times New Roman"/>
                <a:ea typeface="Times New Roman"/>
                <a:cs typeface="Times New Roman"/>
                <a:sym typeface="Times New Roman"/>
              </a:rPr>
              <a:t>do sh ip route</a:t>
            </a:r>
            <a:r>
              <a:rPr lang="fr" sz="1600">
                <a:solidFill>
                  <a:schemeClr val="dk1"/>
                </a:solidFill>
                <a:latin typeface="Times New Roman"/>
                <a:ea typeface="Times New Roman"/>
                <a:cs typeface="Times New Roman"/>
                <a:sym typeface="Times New Roman"/>
              </a:rPr>
              <a:t> et voir O pour ospf</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 sz="1600">
                <a:solidFill>
                  <a:schemeClr val="dk1"/>
                </a:solidFill>
                <a:latin typeface="Times New Roman"/>
                <a:ea typeface="Times New Roman"/>
                <a:cs typeface="Times New Roman"/>
                <a:sym typeface="Times New Roman"/>
              </a:rPr>
              <a:t>2 P </a:t>
            </a:r>
            <a:r>
              <a:rPr b="1" lang="fr" sz="1600">
                <a:solidFill>
                  <a:schemeClr val="dk1"/>
                </a:solidFill>
                <a:latin typeface="Times New Roman"/>
                <a:ea typeface="Times New Roman"/>
                <a:cs typeface="Times New Roman"/>
                <a:sym typeface="Times New Roman"/>
              </a:rPr>
              <a:t>sh mpls ldp neighbor et sh mpls ldp bindings</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fr" sz="1600">
                <a:solidFill>
                  <a:schemeClr val="dk1"/>
                </a:solidFill>
                <a:latin typeface="Times New Roman"/>
                <a:ea typeface="Times New Roman"/>
                <a:cs typeface="Times New Roman"/>
                <a:sym typeface="Times New Roman"/>
              </a:rPr>
              <a:t>(3 P sh run)</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fr" sz="1600">
                <a:solidFill>
                  <a:schemeClr val="dk1"/>
                </a:solidFill>
                <a:latin typeface="Times New Roman"/>
                <a:ea typeface="Times New Roman"/>
                <a:cs typeface="Times New Roman"/>
                <a:sym typeface="Times New Roman"/>
              </a:rPr>
              <a:t>4 PE do sh ip vrf</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fr" sz="1600">
                <a:solidFill>
                  <a:schemeClr val="dk1"/>
                </a:solidFill>
                <a:latin typeface="Times New Roman"/>
                <a:ea typeface="Times New Roman"/>
                <a:cs typeface="Times New Roman"/>
                <a:sym typeface="Times New Roman"/>
              </a:rPr>
              <a:t>5 CE1 </a:t>
            </a:r>
            <a:r>
              <a:rPr lang="fr" sz="1600">
                <a:solidFill>
                  <a:schemeClr val="dk1"/>
                </a:solidFill>
                <a:latin typeface="Times New Roman"/>
                <a:ea typeface="Times New Roman"/>
                <a:cs typeface="Times New Roman"/>
                <a:sym typeface="Times New Roman"/>
              </a:rPr>
              <a:t> </a:t>
            </a:r>
            <a:r>
              <a:rPr b="1" lang="fr" sz="1600">
                <a:solidFill>
                  <a:schemeClr val="dk1"/>
                </a:solidFill>
                <a:latin typeface="Times New Roman"/>
                <a:ea typeface="Times New Roman"/>
                <a:cs typeface="Times New Roman"/>
                <a:sym typeface="Times New Roman"/>
              </a:rPr>
              <a:t>do sh ip proto ET PE1 </a:t>
            </a:r>
            <a:r>
              <a:rPr b="1" lang="fr" sz="1600" u="sng">
                <a:solidFill>
                  <a:schemeClr val="dk1"/>
                </a:solidFill>
                <a:latin typeface="Times New Roman"/>
                <a:ea typeface="Times New Roman"/>
                <a:cs typeface="Times New Roman"/>
                <a:sym typeface="Times New Roman"/>
              </a:rPr>
              <a:t>do sh ip route vrf CE1</a:t>
            </a:r>
            <a:endParaRPr b="1" sz="1600" u="sng">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fr" sz="1600" u="sng">
                <a:solidFill>
                  <a:schemeClr val="dk1"/>
                </a:solidFill>
                <a:latin typeface="Times New Roman"/>
                <a:ea typeface="Times New Roman"/>
                <a:cs typeface="Times New Roman"/>
                <a:sym typeface="Times New Roman"/>
              </a:rPr>
              <a:t>6 PE1 do sh bgp neighbor</a:t>
            </a:r>
            <a:endParaRPr b="1" sz="1600" u="sng">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fr" sz="1600" u="sng">
                <a:solidFill>
                  <a:schemeClr val="dk1"/>
                </a:solidFill>
                <a:latin typeface="Times New Roman"/>
                <a:ea typeface="Times New Roman"/>
                <a:cs typeface="Times New Roman"/>
                <a:sym typeface="Times New Roman"/>
              </a:rPr>
              <a:t>7 do sh ip bgp all</a:t>
            </a:r>
            <a:r>
              <a:rPr lang="fr" sz="1600">
                <a:solidFill>
                  <a:schemeClr val="dk1"/>
                </a:solidFill>
                <a:latin typeface="Times New Roman"/>
                <a:ea typeface="Times New Roman"/>
                <a:cs typeface="Times New Roman"/>
                <a:sym typeface="Times New Roman"/>
              </a:rPr>
              <a:t> et </a:t>
            </a:r>
            <a:r>
              <a:rPr b="1" lang="fr" sz="1600" u="sng">
                <a:solidFill>
                  <a:schemeClr val="dk1"/>
                </a:solidFill>
                <a:latin typeface="Times New Roman"/>
                <a:ea typeface="Times New Roman"/>
                <a:cs typeface="Times New Roman"/>
                <a:sym typeface="Times New Roman"/>
              </a:rPr>
              <a:t>do sh ip route</a:t>
            </a:r>
            <a:r>
              <a:rPr lang="fr" sz="1600">
                <a:solidFill>
                  <a:schemeClr val="dk1"/>
                </a:solidFill>
                <a:latin typeface="Times New Roman"/>
                <a:ea typeface="Times New Roman"/>
                <a:cs typeface="Times New Roman"/>
                <a:sym typeface="Times New Roman"/>
              </a:rPr>
              <a:t> sur les CE</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 sz="1600">
                <a:solidFill>
                  <a:schemeClr val="dk1"/>
                </a:solidFill>
                <a:latin typeface="Times New Roman"/>
                <a:ea typeface="Times New Roman"/>
                <a:cs typeface="Times New Roman"/>
                <a:sym typeface="Times New Roman"/>
              </a:rPr>
              <a:t>8 ping 50.0.0.2 depuis CE1</a:t>
            </a:r>
            <a:endParaRPr sz="16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2740739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2740739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Yrlan</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2968470d8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2968470d8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27407394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27407394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Marc</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285510af8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285510af8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285510af8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285510af8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285510af8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285510af8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285510af8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285510af8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285bc64b41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285bc64b41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285bc64b41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285bc64b41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285bc64b41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285bc64b41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285bc64b41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285bc64b41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968470d8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2968470d8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968470d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968470d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Tom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968470d8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968470d8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95a6f6aa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95a6f6aa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Adrien</a:t>
            </a:r>
            <a:endParaRPr/>
          </a:p>
          <a:p>
            <a:pPr indent="0" lvl="0" marL="0" rtl="0" algn="l">
              <a:spcBef>
                <a:spcPts val="0"/>
              </a:spcBef>
              <a:spcAft>
                <a:spcPts val="0"/>
              </a:spcAft>
              <a:buNone/>
            </a:pPr>
            <a:r>
              <a:rPr lang="fr"/>
              <a:t>La matrice des flux contient enfait les règles de filtrage servant de base pour configurer le firewall</a:t>
            </a:r>
            <a:endParaRPr/>
          </a:p>
          <a:p>
            <a:pPr indent="0" lvl="0" marL="0" rtl="0" algn="l">
              <a:spcBef>
                <a:spcPts val="0"/>
              </a:spcBef>
              <a:spcAft>
                <a:spcPts val="0"/>
              </a:spcAft>
              <a:buNone/>
            </a:pPr>
            <a:r>
              <a:rPr lang="fr"/>
              <a:t>ça contient les flux allant dans un sens et aussi le sens retour afin d’autoriser les 2 flux</a:t>
            </a:r>
            <a:endParaRPr/>
          </a:p>
          <a:p>
            <a:pPr indent="0" lvl="0" marL="0" rtl="0" algn="l">
              <a:spcBef>
                <a:spcPts val="0"/>
              </a:spcBef>
              <a:spcAft>
                <a:spcPts val="0"/>
              </a:spcAft>
              <a:buNone/>
            </a:pPr>
            <a:r>
              <a:rPr lang="fr"/>
              <a:t>On a choisis PFsense car déjà familiarisé mais on voulait approfondir</a:t>
            </a:r>
            <a:endParaRPr/>
          </a:p>
          <a:p>
            <a:pPr indent="0" lvl="0" marL="0" rtl="0" algn="l">
              <a:spcBef>
                <a:spcPts val="0"/>
              </a:spcBef>
              <a:spcAft>
                <a:spcPts val="0"/>
              </a:spcAft>
              <a:buNone/>
            </a:pPr>
            <a:r>
              <a:rPr lang="fr"/>
              <a:t>on peut rajouter les alias pour une meilleure lisibilité des règles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Expliquer qql lignes</a:t>
            </a:r>
            <a:endParaRPr/>
          </a:p>
          <a:p>
            <a:pPr indent="0" lvl="0" marL="0" rtl="0" algn="l">
              <a:spcBef>
                <a:spcPts val="0"/>
              </a:spcBef>
              <a:spcAft>
                <a:spcPts val="0"/>
              </a:spcAft>
              <a:buNone/>
            </a:pPr>
            <a:r>
              <a:rPr lang="fr"/>
              <a:t>NAT forwarding : </a:t>
            </a:r>
            <a:r>
              <a:rPr b="1" lang="fr">
                <a:solidFill>
                  <a:schemeClr val="dk1"/>
                </a:solidFill>
              </a:rPr>
              <a:t>redirection de port</a:t>
            </a:r>
            <a:r>
              <a:rPr lang="fr">
                <a:solidFill>
                  <a:schemeClr val="dk1"/>
                </a:solidFill>
              </a:rPr>
              <a:t> » </a:t>
            </a:r>
            <a:r>
              <a:rPr i="1" lang="fr">
                <a:solidFill>
                  <a:schemeClr val="dk1"/>
                </a:solidFill>
              </a:rPr>
              <a:t>Port Forwarding</a:t>
            </a:r>
            <a:r>
              <a:rPr lang="fr">
                <a:solidFill>
                  <a:schemeClr val="dk1"/>
                </a:solidFill>
              </a:rPr>
              <a:t> ou </a:t>
            </a:r>
            <a:r>
              <a:rPr i="1" lang="fr">
                <a:solidFill>
                  <a:schemeClr val="dk1"/>
                </a:solidFill>
              </a:rPr>
              <a:t>Port mapping</a:t>
            </a:r>
            <a:r>
              <a:rPr lang="fr">
                <a:solidFill>
                  <a:schemeClr val="dk1"/>
                </a:solidFill>
              </a:rPr>
              <a:t> transférer le flux vers un service et port particuliers mais de l’extérieur, ici pour les admins</a:t>
            </a:r>
            <a:endParaRPr>
              <a:solidFill>
                <a:schemeClr val="dk1"/>
              </a:solidFill>
            </a:endParaRPr>
          </a:p>
          <a:p>
            <a:pPr indent="0" lvl="0" marL="0" rtl="0" algn="l">
              <a:spcBef>
                <a:spcPts val="0"/>
              </a:spcBef>
              <a:spcAft>
                <a:spcPts val="0"/>
              </a:spcAft>
              <a:buNone/>
            </a:pPr>
            <a:r>
              <a:rPr lang="fr">
                <a:solidFill>
                  <a:schemeClr val="dk1"/>
                </a:solidFill>
              </a:rPr>
              <a:t>Correspondance entre 50000 et 443. Le serveur répondra vers ce port 50000 pour un PC Admin.</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34" name="Shape 134"/>
        <p:cNvGrpSpPr/>
        <p:nvPr/>
      </p:nvGrpSpPr>
      <p:grpSpPr>
        <a:xfrm>
          <a:off x="0" y="0"/>
          <a:ext cx="0" cy="0"/>
          <a:chOff x="0" y="0"/>
          <a:chExt cx="0" cy="0"/>
        </a:xfrm>
      </p:grpSpPr>
      <p:sp>
        <p:nvSpPr>
          <p:cNvPr id="135" name="Google Shape;135;p14"/>
          <p:cNvSpPr/>
          <p:nvPr/>
        </p:nvSpPr>
        <p:spPr>
          <a:xfrm>
            <a:off x="7544483" y="657775"/>
            <a:ext cx="1299300" cy="4329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36" name="Google Shape;136;p14"/>
          <p:cNvGrpSpPr/>
          <p:nvPr/>
        </p:nvGrpSpPr>
        <p:grpSpPr>
          <a:xfrm>
            <a:off x="0" y="-7088"/>
            <a:ext cx="8661398" cy="5150588"/>
            <a:chOff x="0" y="-7088"/>
            <a:chExt cx="8661398" cy="5150588"/>
          </a:xfrm>
        </p:grpSpPr>
        <p:sp>
          <p:nvSpPr>
            <p:cNvPr id="137" name="Google Shape;137;p14"/>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4"/>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39" name="Google Shape;139;p14"/>
          <p:cNvGrpSpPr/>
          <p:nvPr/>
        </p:nvGrpSpPr>
        <p:grpSpPr>
          <a:xfrm flipH="1" rot="10800000">
            <a:off x="1" y="1090763"/>
            <a:ext cx="8847501" cy="2961974"/>
            <a:chOff x="-8178042" y="-4493254"/>
            <a:chExt cx="19483597" cy="6522736"/>
          </a:xfrm>
        </p:grpSpPr>
        <p:sp>
          <p:nvSpPr>
            <p:cNvPr id="140" name="Google Shape;140;p14"/>
            <p:cNvSpPr/>
            <p:nvPr/>
          </p:nvSpPr>
          <p:spPr>
            <a:xfrm>
              <a:off x="-8178042" y="-4493118"/>
              <a:ext cx="129684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41" name="Google Shape;141;p14"/>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42" name="Google Shape;142;p14"/>
          <p:cNvGrpSpPr/>
          <p:nvPr/>
        </p:nvGrpSpPr>
        <p:grpSpPr>
          <a:xfrm>
            <a:off x="3677236" y="4278349"/>
            <a:ext cx="5480828" cy="432996"/>
            <a:chOff x="5582265" y="4646738"/>
            <a:chExt cx="5480828" cy="432996"/>
          </a:xfrm>
        </p:grpSpPr>
        <p:sp>
          <p:nvSpPr>
            <p:cNvPr id="143" name="Google Shape;143;p14"/>
            <p:cNvSpPr/>
            <p:nvPr/>
          </p:nvSpPr>
          <p:spPr>
            <a:xfrm rot="10800000">
              <a:off x="5582265"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 name="Google Shape;144;p14"/>
            <p:cNvGrpSpPr/>
            <p:nvPr/>
          </p:nvGrpSpPr>
          <p:grpSpPr>
            <a:xfrm flipH="1">
              <a:off x="5585232" y="4646738"/>
              <a:ext cx="5477861" cy="304551"/>
              <a:chOff x="-24158748" y="330075"/>
              <a:chExt cx="30568423" cy="1699506"/>
            </a:xfrm>
          </p:grpSpPr>
          <p:sp>
            <p:nvSpPr>
              <p:cNvPr id="145" name="Google Shape;145;p14"/>
              <p:cNvSpPr/>
              <p:nvPr/>
            </p:nvSpPr>
            <p:spPr>
              <a:xfrm>
                <a:off x="-24158748" y="330081"/>
                <a:ext cx="289080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4"/>
              <p:cNvSpPr/>
              <p:nvPr/>
            </p:nvSpPr>
            <p:spPr>
              <a:xfrm>
                <a:off x="4710175"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7" name="Google Shape;147;p14"/>
          <p:cNvSpPr txBox="1"/>
          <p:nvPr>
            <p:ph type="ctrTitle"/>
          </p:nvPr>
        </p:nvSpPr>
        <p:spPr>
          <a:xfrm>
            <a:off x="685800" y="1090750"/>
            <a:ext cx="5367900" cy="2961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48" name="Shape 148"/>
        <p:cNvGrpSpPr/>
        <p:nvPr/>
      </p:nvGrpSpPr>
      <p:grpSpPr>
        <a:xfrm>
          <a:off x="0" y="0"/>
          <a:ext cx="0" cy="0"/>
          <a:chOff x="0" y="0"/>
          <a:chExt cx="0" cy="0"/>
        </a:xfrm>
      </p:grpSpPr>
      <p:sp>
        <p:nvSpPr>
          <p:cNvPr id="149" name="Google Shape;149;p15"/>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50" name="Google Shape;150;p15"/>
          <p:cNvGrpSpPr/>
          <p:nvPr/>
        </p:nvGrpSpPr>
        <p:grpSpPr>
          <a:xfrm>
            <a:off x="0" y="-7088"/>
            <a:ext cx="8661398" cy="5150588"/>
            <a:chOff x="0" y="-7088"/>
            <a:chExt cx="8661398" cy="5150588"/>
          </a:xfrm>
        </p:grpSpPr>
        <p:sp>
          <p:nvSpPr>
            <p:cNvPr id="151" name="Google Shape;151;p15"/>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5"/>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53" name="Google Shape;153;p15"/>
          <p:cNvGrpSpPr/>
          <p:nvPr/>
        </p:nvGrpSpPr>
        <p:grpSpPr>
          <a:xfrm flipH="1" rot="10800000">
            <a:off x="-2" y="2924826"/>
            <a:ext cx="6589086" cy="2027268"/>
            <a:chOff x="-9894852" y="-4493254"/>
            <a:chExt cx="21200407" cy="6522740"/>
          </a:xfrm>
        </p:grpSpPr>
        <p:sp>
          <p:nvSpPr>
            <p:cNvPr id="154" name="Google Shape;154;p15"/>
            <p:cNvSpPr/>
            <p:nvPr/>
          </p:nvSpPr>
          <p:spPr>
            <a:xfrm>
              <a:off x="-9894852" y="-4493114"/>
              <a:ext cx="146853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55" name="Google Shape;155;p15"/>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56" name="Google Shape;156;p15"/>
          <p:cNvGrpSpPr/>
          <p:nvPr/>
        </p:nvGrpSpPr>
        <p:grpSpPr>
          <a:xfrm>
            <a:off x="6946842" y="4472723"/>
            <a:ext cx="2202830" cy="670795"/>
            <a:chOff x="5575242" y="4472723"/>
            <a:chExt cx="2202830" cy="670795"/>
          </a:xfrm>
        </p:grpSpPr>
        <p:sp>
          <p:nvSpPr>
            <p:cNvPr id="157" name="Google Shape;157;p15"/>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 name="Google Shape;158;p15"/>
            <p:cNvGrpSpPr/>
            <p:nvPr/>
          </p:nvGrpSpPr>
          <p:grpSpPr>
            <a:xfrm flipH="1">
              <a:off x="5734850" y="4472723"/>
              <a:ext cx="2040837" cy="670795"/>
              <a:chOff x="1297954" y="330075"/>
              <a:chExt cx="5169293" cy="1699506"/>
            </a:xfrm>
          </p:grpSpPr>
          <p:sp>
            <p:nvSpPr>
              <p:cNvPr id="159" name="Google Shape;159;p15"/>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5"/>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15"/>
            <p:cNvGrpSpPr/>
            <p:nvPr/>
          </p:nvGrpSpPr>
          <p:grpSpPr>
            <a:xfrm flipH="1">
              <a:off x="5578209" y="4646738"/>
              <a:ext cx="2199863" cy="304563"/>
              <a:chOff x="-5827153" y="330075"/>
              <a:chExt cx="12276019" cy="1699569"/>
            </a:xfrm>
          </p:grpSpPr>
          <p:sp>
            <p:nvSpPr>
              <p:cNvPr id="162" name="Google Shape;162;p15"/>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5"/>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4" name="Google Shape;164;p15"/>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165" name="Google Shape;165;p15"/>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5"/>
              </a:buClr>
              <a:buSzPts val="2000"/>
              <a:buNone/>
              <a:defRPr sz="2000">
                <a:solidFill>
                  <a:schemeClr val="accent5"/>
                </a:solidFill>
              </a:defRPr>
            </a:lvl1pPr>
            <a:lvl2pPr lvl="1" rtl="0" algn="l">
              <a:lnSpc>
                <a:spcPct val="100000"/>
              </a:lnSpc>
              <a:spcBef>
                <a:spcPts val="1000"/>
              </a:spcBef>
              <a:spcAft>
                <a:spcPts val="0"/>
              </a:spcAft>
              <a:buClr>
                <a:schemeClr val="accent5"/>
              </a:buClr>
              <a:buSzPts val="2000"/>
              <a:buNone/>
              <a:defRPr sz="2000">
                <a:solidFill>
                  <a:schemeClr val="accent5"/>
                </a:solidFill>
              </a:defRPr>
            </a:lvl2pPr>
            <a:lvl3pPr lvl="2" rtl="0" algn="l">
              <a:lnSpc>
                <a:spcPct val="100000"/>
              </a:lnSpc>
              <a:spcBef>
                <a:spcPts val="1000"/>
              </a:spcBef>
              <a:spcAft>
                <a:spcPts val="0"/>
              </a:spcAft>
              <a:buClr>
                <a:schemeClr val="accent5"/>
              </a:buClr>
              <a:buSzPts val="2000"/>
              <a:buNone/>
              <a:defRPr sz="2000">
                <a:solidFill>
                  <a:schemeClr val="accent5"/>
                </a:solidFill>
              </a:defRPr>
            </a:lvl3pPr>
            <a:lvl4pPr lvl="3" rtl="0" algn="l">
              <a:lnSpc>
                <a:spcPct val="100000"/>
              </a:lnSpc>
              <a:spcBef>
                <a:spcPts val="1000"/>
              </a:spcBef>
              <a:spcAft>
                <a:spcPts val="0"/>
              </a:spcAft>
              <a:buClr>
                <a:schemeClr val="accent5"/>
              </a:buClr>
              <a:buSzPts val="2000"/>
              <a:buNone/>
              <a:defRPr sz="2000">
                <a:solidFill>
                  <a:schemeClr val="accent5"/>
                </a:solidFill>
              </a:defRPr>
            </a:lvl4pPr>
            <a:lvl5pPr lvl="4" rtl="0" algn="l">
              <a:lnSpc>
                <a:spcPct val="100000"/>
              </a:lnSpc>
              <a:spcBef>
                <a:spcPts val="1000"/>
              </a:spcBef>
              <a:spcAft>
                <a:spcPts val="0"/>
              </a:spcAft>
              <a:buClr>
                <a:schemeClr val="accent5"/>
              </a:buClr>
              <a:buSzPts val="2000"/>
              <a:buNone/>
              <a:defRPr sz="2000">
                <a:solidFill>
                  <a:schemeClr val="accent5"/>
                </a:solidFill>
              </a:defRPr>
            </a:lvl5pPr>
            <a:lvl6pPr lvl="5" rtl="0" algn="l">
              <a:lnSpc>
                <a:spcPct val="100000"/>
              </a:lnSpc>
              <a:spcBef>
                <a:spcPts val="1000"/>
              </a:spcBef>
              <a:spcAft>
                <a:spcPts val="0"/>
              </a:spcAft>
              <a:buClr>
                <a:schemeClr val="accent5"/>
              </a:buClr>
              <a:buSzPts val="2000"/>
              <a:buNone/>
              <a:defRPr sz="2000">
                <a:solidFill>
                  <a:schemeClr val="accent5"/>
                </a:solidFill>
              </a:defRPr>
            </a:lvl6pPr>
            <a:lvl7pPr lvl="6" rtl="0" algn="l">
              <a:lnSpc>
                <a:spcPct val="100000"/>
              </a:lnSpc>
              <a:spcBef>
                <a:spcPts val="1000"/>
              </a:spcBef>
              <a:spcAft>
                <a:spcPts val="0"/>
              </a:spcAft>
              <a:buClr>
                <a:schemeClr val="accent5"/>
              </a:buClr>
              <a:buSzPts val="2000"/>
              <a:buNone/>
              <a:defRPr sz="2000">
                <a:solidFill>
                  <a:schemeClr val="accent5"/>
                </a:solidFill>
              </a:defRPr>
            </a:lvl7pPr>
            <a:lvl8pPr lvl="7" rtl="0" algn="l">
              <a:lnSpc>
                <a:spcPct val="100000"/>
              </a:lnSpc>
              <a:spcBef>
                <a:spcPts val="1000"/>
              </a:spcBef>
              <a:spcAft>
                <a:spcPts val="0"/>
              </a:spcAft>
              <a:buClr>
                <a:schemeClr val="accent5"/>
              </a:buClr>
              <a:buSzPts val="2000"/>
              <a:buNone/>
              <a:defRPr sz="2000">
                <a:solidFill>
                  <a:schemeClr val="accent5"/>
                </a:solidFill>
              </a:defRPr>
            </a:lvl8pPr>
            <a:lvl9pPr lvl="8" rtl="0" algn="l">
              <a:lnSpc>
                <a:spcPct val="100000"/>
              </a:lnSpc>
              <a:spcBef>
                <a:spcPts val="1000"/>
              </a:spcBef>
              <a:spcAft>
                <a:spcPts val="1000"/>
              </a:spcAft>
              <a:buClr>
                <a:schemeClr val="accent5"/>
              </a:buClr>
              <a:buSzPts val="2000"/>
              <a:buNone/>
              <a:defRPr sz="2000">
                <a:solidFill>
                  <a:schemeClr val="accent5"/>
                </a:solidFill>
              </a:defRPr>
            </a:lvl9pPr>
          </a:lstStyle>
          <a:p/>
        </p:txBody>
      </p:sp>
      <p:sp>
        <p:nvSpPr>
          <p:cNvPr id="166" name="Google Shape;166;p1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7" name="Shape 167"/>
        <p:cNvGrpSpPr/>
        <p:nvPr/>
      </p:nvGrpSpPr>
      <p:grpSpPr>
        <a:xfrm>
          <a:off x="0" y="0"/>
          <a:ext cx="0" cy="0"/>
          <a:chOff x="0" y="0"/>
          <a:chExt cx="0" cy="0"/>
        </a:xfrm>
      </p:grpSpPr>
      <p:grpSp>
        <p:nvGrpSpPr>
          <p:cNvPr id="168" name="Google Shape;168;p16"/>
          <p:cNvGrpSpPr/>
          <p:nvPr/>
        </p:nvGrpSpPr>
        <p:grpSpPr>
          <a:xfrm>
            <a:off x="-4" y="41"/>
            <a:ext cx="7072430" cy="1327314"/>
            <a:chOff x="-4" y="41"/>
            <a:chExt cx="7072430" cy="1327314"/>
          </a:xfrm>
        </p:grpSpPr>
        <p:sp>
          <p:nvSpPr>
            <p:cNvPr id="169" name="Google Shape;169;p16"/>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70" name="Google Shape;170;p16"/>
            <p:cNvGrpSpPr/>
            <p:nvPr/>
          </p:nvGrpSpPr>
          <p:grpSpPr>
            <a:xfrm flipH="1" rot="10800000">
              <a:off x="3" y="41"/>
              <a:ext cx="6756168" cy="1327314"/>
              <a:chOff x="-2168138" y="330075"/>
              <a:chExt cx="8650663" cy="1699506"/>
            </a:xfrm>
          </p:grpSpPr>
          <p:sp>
            <p:nvSpPr>
              <p:cNvPr id="171" name="Google Shape;171;p16"/>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72" name="Google Shape;172;p16"/>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73" name="Google Shape;173;p16"/>
            <p:cNvGrpSpPr/>
            <p:nvPr/>
          </p:nvGrpSpPr>
          <p:grpSpPr>
            <a:xfrm flipH="1" rot="10800000">
              <a:off x="-4" y="381008"/>
              <a:ext cx="7072430" cy="771743"/>
              <a:chOff x="-9092084" y="330075"/>
              <a:chExt cx="15574609" cy="1699501"/>
            </a:xfrm>
          </p:grpSpPr>
          <p:sp>
            <p:nvSpPr>
              <p:cNvPr id="174" name="Google Shape;174;p16"/>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75" name="Google Shape;175;p16"/>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76" name="Google Shape;176;p16"/>
          <p:cNvGrpSpPr/>
          <p:nvPr/>
        </p:nvGrpSpPr>
        <p:grpSpPr>
          <a:xfrm>
            <a:off x="6946842" y="4472723"/>
            <a:ext cx="2202830" cy="670795"/>
            <a:chOff x="5575242" y="4472723"/>
            <a:chExt cx="2202830" cy="670795"/>
          </a:xfrm>
        </p:grpSpPr>
        <p:sp>
          <p:nvSpPr>
            <p:cNvPr id="177" name="Google Shape;177;p16"/>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16"/>
            <p:cNvGrpSpPr/>
            <p:nvPr/>
          </p:nvGrpSpPr>
          <p:grpSpPr>
            <a:xfrm flipH="1">
              <a:off x="5734850" y="4472723"/>
              <a:ext cx="2040837" cy="670795"/>
              <a:chOff x="1297954" y="330075"/>
              <a:chExt cx="5169293" cy="1699506"/>
            </a:xfrm>
          </p:grpSpPr>
          <p:sp>
            <p:nvSpPr>
              <p:cNvPr id="179" name="Google Shape;179;p16"/>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6"/>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p16"/>
            <p:cNvGrpSpPr/>
            <p:nvPr/>
          </p:nvGrpSpPr>
          <p:grpSpPr>
            <a:xfrm flipH="1">
              <a:off x="5578209" y="4646738"/>
              <a:ext cx="2199863" cy="304563"/>
              <a:chOff x="-5827153" y="330075"/>
              <a:chExt cx="12276019" cy="1699569"/>
            </a:xfrm>
          </p:grpSpPr>
          <p:sp>
            <p:nvSpPr>
              <p:cNvPr id="182" name="Google Shape;182;p16"/>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6"/>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4" name="Google Shape;184;p1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85" name="Google Shape;185;p1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86" name="Shape 186"/>
        <p:cNvGrpSpPr/>
        <p:nvPr/>
      </p:nvGrpSpPr>
      <p:grpSpPr>
        <a:xfrm>
          <a:off x="0" y="0"/>
          <a:ext cx="0" cy="0"/>
          <a:chOff x="0" y="0"/>
          <a:chExt cx="0" cy="0"/>
        </a:xfrm>
      </p:grpSpPr>
      <p:grpSp>
        <p:nvGrpSpPr>
          <p:cNvPr id="187" name="Google Shape;187;p17"/>
          <p:cNvGrpSpPr/>
          <p:nvPr/>
        </p:nvGrpSpPr>
        <p:grpSpPr>
          <a:xfrm>
            <a:off x="6946842" y="4472723"/>
            <a:ext cx="2202830" cy="670795"/>
            <a:chOff x="5575242" y="4472723"/>
            <a:chExt cx="2202830" cy="670795"/>
          </a:xfrm>
        </p:grpSpPr>
        <p:sp>
          <p:nvSpPr>
            <p:cNvPr id="188" name="Google Shape;188;p17"/>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 name="Google Shape;189;p17"/>
            <p:cNvGrpSpPr/>
            <p:nvPr/>
          </p:nvGrpSpPr>
          <p:grpSpPr>
            <a:xfrm flipH="1">
              <a:off x="5734850" y="4472723"/>
              <a:ext cx="2040837" cy="670795"/>
              <a:chOff x="1297954" y="330075"/>
              <a:chExt cx="5169293" cy="1699506"/>
            </a:xfrm>
          </p:grpSpPr>
          <p:sp>
            <p:nvSpPr>
              <p:cNvPr id="190" name="Google Shape;190;p17"/>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7"/>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 name="Google Shape;192;p17"/>
            <p:cNvGrpSpPr/>
            <p:nvPr/>
          </p:nvGrpSpPr>
          <p:grpSpPr>
            <a:xfrm flipH="1">
              <a:off x="5578209" y="4646738"/>
              <a:ext cx="2199863" cy="304563"/>
              <a:chOff x="-5827153" y="330075"/>
              <a:chExt cx="12276019" cy="1699569"/>
            </a:xfrm>
          </p:grpSpPr>
          <p:sp>
            <p:nvSpPr>
              <p:cNvPr id="193" name="Google Shape;193;p17"/>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7"/>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5" name="Google Shape;195;p17"/>
          <p:cNvGrpSpPr/>
          <p:nvPr/>
        </p:nvGrpSpPr>
        <p:grpSpPr>
          <a:xfrm>
            <a:off x="-4" y="41"/>
            <a:ext cx="7072430" cy="1327314"/>
            <a:chOff x="-4" y="41"/>
            <a:chExt cx="7072430" cy="1327314"/>
          </a:xfrm>
        </p:grpSpPr>
        <p:sp>
          <p:nvSpPr>
            <p:cNvPr id="196" name="Google Shape;196;p17"/>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97" name="Google Shape;197;p17"/>
            <p:cNvGrpSpPr/>
            <p:nvPr/>
          </p:nvGrpSpPr>
          <p:grpSpPr>
            <a:xfrm flipH="1" rot="10800000">
              <a:off x="3" y="41"/>
              <a:ext cx="6756168" cy="1327314"/>
              <a:chOff x="-2168138" y="330075"/>
              <a:chExt cx="8650663" cy="1699506"/>
            </a:xfrm>
          </p:grpSpPr>
          <p:sp>
            <p:nvSpPr>
              <p:cNvPr id="198" name="Google Shape;198;p17"/>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99" name="Google Shape;199;p17"/>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200" name="Google Shape;200;p17"/>
            <p:cNvGrpSpPr/>
            <p:nvPr/>
          </p:nvGrpSpPr>
          <p:grpSpPr>
            <a:xfrm flipH="1" rot="10800000">
              <a:off x="-4" y="381008"/>
              <a:ext cx="7072430" cy="771743"/>
              <a:chOff x="-9092084" y="330075"/>
              <a:chExt cx="15574609" cy="1699501"/>
            </a:xfrm>
          </p:grpSpPr>
          <p:sp>
            <p:nvSpPr>
              <p:cNvPr id="201" name="Google Shape;201;p17"/>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02" name="Google Shape;202;p17"/>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sp>
        <p:nvSpPr>
          <p:cNvPr id="203" name="Google Shape;203;p1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204" name="Google Shape;204;p17"/>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rtl="0" algn="l">
              <a:lnSpc>
                <a:spcPct val="100000"/>
              </a:lnSpc>
              <a:spcBef>
                <a:spcPts val="600"/>
              </a:spcBef>
              <a:spcAft>
                <a:spcPts val="0"/>
              </a:spcAft>
              <a:buSzPts val="2400"/>
              <a:buChar char="▰"/>
              <a:defRPr/>
            </a:lvl1pPr>
            <a:lvl2pPr indent="-381000" lvl="1" marL="914400" rtl="0" algn="l">
              <a:lnSpc>
                <a:spcPct val="100000"/>
              </a:lnSpc>
              <a:spcBef>
                <a:spcPts val="1000"/>
              </a:spcBef>
              <a:spcAft>
                <a:spcPts val="0"/>
              </a:spcAft>
              <a:buSzPts val="2400"/>
              <a:buChar char="▻"/>
              <a:defRPr/>
            </a:lvl2pPr>
            <a:lvl3pPr indent="-381000" lvl="2" marL="1371600" rtl="0" algn="l">
              <a:lnSpc>
                <a:spcPct val="100000"/>
              </a:lnSpc>
              <a:spcBef>
                <a:spcPts val="1000"/>
              </a:spcBef>
              <a:spcAft>
                <a:spcPts val="0"/>
              </a:spcAft>
              <a:buSzPts val="2400"/>
              <a:buChar char="▻"/>
              <a:defRPr/>
            </a:lvl3pPr>
            <a:lvl4pPr indent="-381000" lvl="3" marL="1828800" rtl="0" algn="l">
              <a:lnSpc>
                <a:spcPct val="100000"/>
              </a:lnSpc>
              <a:spcBef>
                <a:spcPts val="1000"/>
              </a:spcBef>
              <a:spcAft>
                <a:spcPts val="0"/>
              </a:spcAft>
              <a:buSzPts val="2400"/>
              <a:buChar char="▻"/>
              <a:defRPr/>
            </a:lvl4pPr>
            <a:lvl5pPr indent="-381000" lvl="4" marL="2286000" rtl="0" algn="l">
              <a:lnSpc>
                <a:spcPct val="100000"/>
              </a:lnSpc>
              <a:spcBef>
                <a:spcPts val="1000"/>
              </a:spcBef>
              <a:spcAft>
                <a:spcPts val="0"/>
              </a:spcAft>
              <a:buSzPts val="2400"/>
              <a:buChar char="▻"/>
              <a:defRPr/>
            </a:lvl5pPr>
            <a:lvl6pPr indent="-381000" lvl="5" marL="2743200" rtl="0" algn="l">
              <a:lnSpc>
                <a:spcPct val="100000"/>
              </a:lnSpc>
              <a:spcBef>
                <a:spcPts val="1000"/>
              </a:spcBef>
              <a:spcAft>
                <a:spcPts val="0"/>
              </a:spcAft>
              <a:buSzPts val="2400"/>
              <a:buChar char="▻"/>
              <a:defRPr/>
            </a:lvl6pPr>
            <a:lvl7pPr indent="-381000" lvl="6" marL="3200400" rtl="0" algn="l">
              <a:lnSpc>
                <a:spcPct val="100000"/>
              </a:lnSpc>
              <a:spcBef>
                <a:spcPts val="1000"/>
              </a:spcBef>
              <a:spcAft>
                <a:spcPts val="0"/>
              </a:spcAft>
              <a:buSzPts val="2400"/>
              <a:buChar char="▻"/>
              <a:defRPr/>
            </a:lvl7pPr>
            <a:lvl8pPr indent="-381000" lvl="7" marL="3657600" rtl="0" algn="l">
              <a:lnSpc>
                <a:spcPct val="100000"/>
              </a:lnSpc>
              <a:spcBef>
                <a:spcPts val="1000"/>
              </a:spcBef>
              <a:spcAft>
                <a:spcPts val="0"/>
              </a:spcAft>
              <a:buSzPts val="2400"/>
              <a:buChar char="▻"/>
              <a:defRPr/>
            </a:lvl8pPr>
            <a:lvl9pPr indent="-381000" lvl="8" marL="4114800" rtl="0" algn="l">
              <a:lnSpc>
                <a:spcPct val="100000"/>
              </a:lnSpc>
              <a:spcBef>
                <a:spcPts val="1000"/>
              </a:spcBef>
              <a:spcAft>
                <a:spcPts val="1000"/>
              </a:spcAft>
              <a:buSzPts val="2400"/>
              <a:buChar char="▻"/>
              <a:defRPr/>
            </a:lvl9pPr>
          </a:lstStyle>
          <a:p/>
        </p:txBody>
      </p:sp>
      <p:sp>
        <p:nvSpPr>
          <p:cNvPr id="205" name="Google Shape;205;p1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1pPr>
            <a:lvl2pPr lvl="1"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2pPr>
            <a:lvl3pPr lvl="2"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3pPr>
            <a:lvl4pPr lvl="3"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4pPr>
            <a:lvl5pPr lvl="4"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5pPr>
            <a:lvl6pPr lvl="5"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6pPr>
            <a:lvl7pPr lvl="6"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7pPr>
            <a:lvl8pPr lvl="7"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8pPr>
            <a:lvl9pPr lvl="8"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9pPr>
          </a:lstStyle>
          <a:p/>
        </p:txBody>
      </p:sp>
      <p:sp>
        <p:nvSpPr>
          <p:cNvPr id="132" name="Google Shape;132;p13"/>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100000"/>
              </a:lnSpc>
              <a:spcBef>
                <a:spcPts val="6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1pPr>
            <a:lvl2pPr indent="-381000" lvl="1" marL="9144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2pPr>
            <a:lvl3pPr indent="-381000" lvl="2" marL="13716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3pPr>
            <a:lvl4pPr indent="-381000" lvl="3" marL="18288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4pPr>
            <a:lvl5pPr indent="-381000" lvl="4" marL="22860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5pPr>
            <a:lvl6pPr indent="-381000" lvl="5" marL="27432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6pPr>
            <a:lvl7pPr indent="-381000" lvl="6" marL="32004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7pPr>
            <a:lvl8pPr indent="-381000" lvl="7" marL="36576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8pPr>
            <a:lvl9pPr indent="-381000" lvl="8" marL="4114800" marR="0" rtl="0" algn="l">
              <a:lnSpc>
                <a:spcPct val="100000"/>
              </a:lnSpc>
              <a:spcBef>
                <a:spcPts val="1000"/>
              </a:spcBef>
              <a:spcAft>
                <a:spcPts val="100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9pPr>
          </a:lstStyle>
          <a:p/>
        </p:txBody>
      </p:sp>
      <p:sp>
        <p:nvSpPr>
          <p:cNvPr id="133" name="Google Shape;133;p1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64.png"/><Relationship Id="rId5"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58.png"/><Relationship Id="rId5"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66.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65.png"/><Relationship Id="rId6"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8"/>
          <p:cNvSpPr txBox="1"/>
          <p:nvPr>
            <p:ph type="ctrTitle"/>
          </p:nvPr>
        </p:nvSpPr>
        <p:spPr>
          <a:xfrm>
            <a:off x="3189350" y="16386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sz="4700">
                <a:solidFill>
                  <a:schemeClr val="lt2"/>
                </a:solidFill>
              </a:rPr>
              <a:t>YDays :</a:t>
            </a:r>
            <a:endParaRPr b="1" sz="4700">
              <a:solidFill>
                <a:schemeClr val="lt2"/>
              </a:solidFill>
            </a:endParaRPr>
          </a:p>
          <a:p>
            <a:pPr indent="0" lvl="0" marL="0" rtl="0" algn="l">
              <a:spcBef>
                <a:spcPts val="0"/>
              </a:spcBef>
              <a:spcAft>
                <a:spcPts val="0"/>
              </a:spcAft>
              <a:buNone/>
            </a:pPr>
            <a:r>
              <a:rPr b="1" lang="fr" sz="4700">
                <a:solidFill>
                  <a:schemeClr val="lt2"/>
                </a:solidFill>
              </a:rPr>
              <a:t>Pôle réseau</a:t>
            </a:r>
            <a:endParaRPr b="1" sz="4700">
              <a:solidFill>
                <a:schemeClr val="lt2"/>
              </a:solidFill>
            </a:endParaRPr>
          </a:p>
        </p:txBody>
      </p:sp>
      <p:sp>
        <p:nvSpPr>
          <p:cNvPr id="211" name="Google Shape;211;p18"/>
          <p:cNvSpPr txBox="1"/>
          <p:nvPr>
            <p:ph idx="1" type="subTitle"/>
          </p:nvPr>
        </p:nvSpPr>
        <p:spPr>
          <a:xfrm>
            <a:off x="5545450" y="3001900"/>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sz="2400"/>
              <a:t>Semestre 2 </a:t>
            </a:r>
            <a:endParaRPr b="1" sz="2400"/>
          </a:p>
        </p:txBody>
      </p:sp>
      <p:sp>
        <p:nvSpPr>
          <p:cNvPr id="212" name="Google Shape;212;p18"/>
          <p:cNvSpPr/>
          <p:nvPr/>
        </p:nvSpPr>
        <p:spPr>
          <a:xfrm>
            <a:off x="7292338" y="217338"/>
            <a:ext cx="1638600" cy="662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18"/>
          <p:cNvPicPr preferRelativeResize="0"/>
          <p:nvPr/>
        </p:nvPicPr>
        <p:blipFill>
          <a:blip r:embed="rId3">
            <a:alphaModFix/>
          </a:blip>
          <a:stretch>
            <a:fillRect/>
          </a:stretch>
        </p:blipFill>
        <p:spPr>
          <a:xfrm>
            <a:off x="7345795" y="247450"/>
            <a:ext cx="1531675" cy="601875"/>
          </a:xfrm>
          <a:prstGeom prst="rect">
            <a:avLst/>
          </a:prstGeom>
          <a:noFill/>
          <a:ln>
            <a:noFill/>
          </a:ln>
        </p:spPr>
      </p:pic>
      <p:sp>
        <p:nvSpPr>
          <p:cNvPr id="214" name="Google Shape;214;p18"/>
          <p:cNvSpPr txBox="1"/>
          <p:nvPr>
            <p:ph idx="1" type="subTitle"/>
          </p:nvPr>
        </p:nvSpPr>
        <p:spPr>
          <a:xfrm>
            <a:off x="1435800" y="4637400"/>
            <a:ext cx="6272400" cy="50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688"/>
              <a:buNone/>
            </a:pPr>
            <a:r>
              <a:rPr lang="fr" sz="1400"/>
              <a:t>Adrien GOMEZ - Marc TEXIER - Yrlan MONTAGNIER - Tom GRICOURT</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993775" y="412500"/>
            <a:ext cx="3777300" cy="1277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fr">
                <a:solidFill>
                  <a:schemeClr val="lt2"/>
                </a:solidFill>
              </a:rPr>
              <a:t>Les notions choisies</a:t>
            </a:r>
            <a:endParaRPr b="1" sz="2400">
              <a:solidFill>
                <a:schemeClr val="lt2"/>
              </a:solidFill>
            </a:endParaRPr>
          </a:p>
        </p:txBody>
      </p:sp>
      <p:pic>
        <p:nvPicPr>
          <p:cNvPr id="277" name="Google Shape;277;p27"/>
          <p:cNvPicPr preferRelativeResize="0"/>
          <p:nvPr/>
        </p:nvPicPr>
        <p:blipFill>
          <a:blip r:embed="rId3">
            <a:alphaModFix/>
          </a:blip>
          <a:stretch>
            <a:fillRect/>
          </a:stretch>
        </p:blipFill>
        <p:spPr>
          <a:xfrm>
            <a:off x="4330675" y="0"/>
            <a:ext cx="4813324" cy="5143500"/>
          </a:xfrm>
          <a:prstGeom prst="rect">
            <a:avLst/>
          </a:prstGeom>
          <a:noFill/>
          <a:ln>
            <a:noFill/>
          </a:ln>
        </p:spPr>
      </p:pic>
      <p:sp>
        <p:nvSpPr>
          <p:cNvPr id="278" name="Google Shape;278;p27"/>
          <p:cNvSpPr txBox="1"/>
          <p:nvPr/>
        </p:nvSpPr>
        <p:spPr>
          <a:xfrm>
            <a:off x="0" y="1940000"/>
            <a:ext cx="4330800" cy="15699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FFFFFF"/>
              </a:buClr>
              <a:buSzPts val="1900"/>
              <a:buFont typeface="Lato"/>
              <a:buChar char="❏"/>
            </a:pPr>
            <a:r>
              <a:rPr lang="fr" sz="1900">
                <a:solidFill>
                  <a:srgbClr val="FFFFFF"/>
                </a:solidFill>
                <a:latin typeface="Lato"/>
                <a:ea typeface="Lato"/>
                <a:cs typeface="Lato"/>
                <a:sym typeface="Lato"/>
              </a:rPr>
              <a:t>Authentification noeuds réseaux</a:t>
            </a:r>
            <a:endParaRPr sz="1900">
              <a:solidFill>
                <a:srgbClr val="FFFFFF"/>
              </a:solidFill>
              <a:latin typeface="Lato"/>
              <a:ea typeface="Lato"/>
              <a:cs typeface="Lato"/>
              <a:sym typeface="Lato"/>
            </a:endParaRPr>
          </a:p>
          <a:p>
            <a:pPr indent="-349250" lvl="0" marL="457200" rtl="0" algn="l">
              <a:spcBef>
                <a:spcPts val="0"/>
              </a:spcBef>
              <a:spcAft>
                <a:spcPts val="0"/>
              </a:spcAft>
              <a:buClr>
                <a:srgbClr val="FFFFFF"/>
              </a:buClr>
              <a:buSzPts val="1900"/>
              <a:buFont typeface="Lato"/>
              <a:buChar char="❏"/>
            </a:pPr>
            <a:r>
              <a:rPr lang="fr" sz="1900">
                <a:solidFill>
                  <a:srgbClr val="FFFFFF"/>
                </a:solidFill>
                <a:latin typeface="Lato"/>
                <a:ea typeface="Lato"/>
                <a:cs typeface="Lato"/>
                <a:sym typeface="Lato"/>
              </a:rPr>
              <a:t>Port-Security</a:t>
            </a:r>
            <a:endParaRPr sz="1900">
              <a:solidFill>
                <a:srgbClr val="FFFFFF"/>
              </a:solidFill>
              <a:latin typeface="Lato"/>
              <a:ea typeface="Lato"/>
              <a:cs typeface="Lato"/>
              <a:sym typeface="Lato"/>
            </a:endParaRPr>
          </a:p>
          <a:p>
            <a:pPr indent="-349250" lvl="0" marL="457200" rtl="0" algn="l">
              <a:spcBef>
                <a:spcPts val="0"/>
              </a:spcBef>
              <a:spcAft>
                <a:spcPts val="0"/>
              </a:spcAft>
              <a:buClr>
                <a:srgbClr val="FFFFFF"/>
              </a:buClr>
              <a:buSzPts val="1900"/>
              <a:buFont typeface="Lato"/>
              <a:buChar char="❏"/>
            </a:pPr>
            <a:r>
              <a:rPr lang="fr" sz="1900">
                <a:solidFill>
                  <a:srgbClr val="FFFFFF"/>
                </a:solidFill>
                <a:latin typeface="Lato"/>
                <a:ea typeface="Lato"/>
                <a:cs typeface="Lato"/>
                <a:sym typeface="Lato"/>
              </a:rPr>
              <a:t>DHCP Snooping</a:t>
            </a:r>
            <a:endParaRPr sz="1900">
              <a:solidFill>
                <a:srgbClr val="FFFFFF"/>
              </a:solidFill>
              <a:latin typeface="Lato"/>
              <a:ea typeface="Lato"/>
              <a:cs typeface="Lato"/>
              <a:sym typeface="Lato"/>
            </a:endParaRPr>
          </a:p>
          <a:p>
            <a:pPr indent="-349250" lvl="0" marL="457200" rtl="0" algn="l">
              <a:spcBef>
                <a:spcPts val="0"/>
              </a:spcBef>
              <a:spcAft>
                <a:spcPts val="0"/>
              </a:spcAft>
              <a:buClr>
                <a:srgbClr val="FFFFFF"/>
              </a:buClr>
              <a:buSzPts val="1900"/>
              <a:buFont typeface="Lato"/>
              <a:buChar char="❏"/>
            </a:pPr>
            <a:r>
              <a:rPr lang="fr" sz="1900">
                <a:solidFill>
                  <a:srgbClr val="FFFFFF"/>
                </a:solidFill>
                <a:latin typeface="Lato"/>
                <a:ea typeface="Lato"/>
                <a:cs typeface="Lato"/>
                <a:sym typeface="Lato"/>
              </a:rPr>
              <a:t>Ansible</a:t>
            </a:r>
            <a:endParaRPr sz="1900">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type="ctrTitle"/>
          </p:nvPr>
        </p:nvSpPr>
        <p:spPr>
          <a:xfrm>
            <a:off x="159631" y="3303519"/>
            <a:ext cx="4558800" cy="98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fr" sz="4000"/>
              <a:t>Rogue DHCP</a:t>
            </a:r>
            <a:br>
              <a:rPr lang="fr" sz="4000"/>
            </a:br>
            <a:r>
              <a:rPr b="0" lang="fr" sz="4000"/>
              <a:t>&amp;</a:t>
            </a:r>
            <a:r>
              <a:rPr lang="fr" sz="4000"/>
              <a:t> DHCP Snooping</a:t>
            </a:r>
            <a:endParaRPr sz="4000"/>
          </a:p>
        </p:txBody>
      </p:sp>
      <p:sp>
        <p:nvSpPr>
          <p:cNvPr id="284" name="Google Shape;284;p28"/>
          <p:cNvSpPr txBox="1"/>
          <p:nvPr>
            <p:ph idx="1" type="subTitle"/>
          </p:nvPr>
        </p:nvSpPr>
        <p:spPr>
          <a:xfrm>
            <a:off x="134025" y="4146202"/>
            <a:ext cx="4610100" cy="69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2000"/>
              <a:buNone/>
            </a:pPr>
            <a:r>
              <a:rPr lang="fr"/>
              <a:t>Définition, attaque et mesures de protection</a:t>
            </a:r>
            <a:endParaRPr/>
          </a:p>
        </p:txBody>
      </p:sp>
      <p:sp>
        <p:nvSpPr>
          <p:cNvPr id="285" name="Google Shape;285;p2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pic>
        <p:nvPicPr>
          <p:cNvPr descr="Une image contenant LEGO, jouet&#10;&#10;Description générée automatiquement" id="286" name="Google Shape;286;p28"/>
          <p:cNvPicPr preferRelativeResize="0"/>
          <p:nvPr/>
        </p:nvPicPr>
        <p:blipFill rotWithShape="1">
          <a:blip r:embed="rId3">
            <a:alphaModFix/>
          </a:blip>
          <a:srcRect b="0" l="0" r="0" t="0"/>
          <a:stretch/>
        </p:blipFill>
        <p:spPr>
          <a:xfrm>
            <a:off x="630225" y="255226"/>
            <a:ext cx="2276337" cy="22763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9"/>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Rogue DHCP</a:t>
            </a:r>
            <a:endParaRPr/>
          </a:p>
        </p:txBody>
      </p:sp>
      <p:sp>
        <p:nvSpPr>
          <p:cNvPr id="292" name="Google Shape;292;p2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293" name="Google Shape;293;p29"/>
          <p:cNvGrpSpPr/>
          <p:nvPr/>
        </p:nvGrpSpPr>
        <p:grpSpPr>
          <a:xfrm>
            <a:off x="327429" y="574113"/>
            <a:ext cx="309041" cy="403123"/>
            <a:chOff x="590250" y="244200"/>
            <a:chExt cx="407975" cy="532175"/>
          </a:xfrm>
        </p:grpSpPr>
        <p:sp>
          <p:nvSpPr>
            <p:cNvPr id="294" name="Google Shape;294;p29"/>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9"/>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9"/>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9"/>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9"/>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9"/>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9"/>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9"/>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9"/>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9"/>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9"/>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9"/>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9"/>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9"/>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p29"/>
          <p:cNvSpPr txBox="1"/>
          <p:nvPr/>
        </p:nvSpPr>
        <p:spPr>
          <a:xfrm>
            <a:off x="64800" y="130928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400" u="none" cap="none" strike="noStrike">
                <a:solidFill>
                  <a:schemeClr val="accent6"/>
                </a:solidFill>
                <a:latin typeface="Roboto Condensed"/>
                <a:ea typeface="Roboto Condensed"/>
                <a:cs typeface="Roboto Condensed"/>
                <a:sym typeface="Roboto Condensed"/>
              </a:rPr>
              <a:t>Principe de l’attaque Rogue DHCP</a:t>
            </a:r>
            <a:endParaRPr/>
          </a:p>
        </p:txBody>
      </p:sp>
      <p:sp>
        <p:nvSpPr>
          <p:cNvPr id="309" name="Google Shape;309;p29"/>
          <p:cNvSpPr txBox="1"/>
          <p:nvPr/>
        </p:nvSpPr>
        <p:spPr>
          <a:xfrm>
            <a:off x="248401" y="1533648"/>
            <a:ext cx="8402400" cy="19917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800" u="none" cap="none" strike="noStrike">
                <a:solidFill>
                  <a:schemeClr val="dk1"/>
                </a:solidFill>
                <a:latin typeface="Roboto Condensed"/>
                <a:ea typeface="Roboto Condensed"/>
                <a:cs typeface="Roboto Condensed"/>
                <a:sym typeface="Roboto Condensed"/>
              </a:rPr>
              <a:t>Cette attaque consiste à ajouter un </a:t>
            </a:r>
            <a:r>
              <a:rPr b="0" i="0" lang="fr" sz="1800" u="none" cap="none" strike="noStrike">
                <a:solidFill>
                  <a:schemeClr val="accent6"/>
                </a:solidFill>
                <a:latin typeface="Roboto Condensed"/>
                <a:ea typeface="Roboto Condensed"/>
                <a:cs typeface="Roboto Condensed"/>
                <a:sym typeface="Roboto Condensed"/>
              </a:rPr>
              <a:t>second serveur DHCP « malveillant » </a:t>
            </a:r>
            <a:r>
              <a:rPr b="0" i="0" lang="fr" sz="1800" u="none" cap="none" strike="noStrike">
                <a:solidFill>
                  <a:schemeClr val="dk1"/>
                </a:solidFill>
                <a:latin typeface="Roboto Condensed"/>
                <a:ea typeface="Roboto Condensed"/>
                <a:cs typeface="Roboto Condensed"/>
                <a:sym typeface="Roboto Condensed"/>
              </a:rPr>
              <a:t>(rogue) dans un réseau local afin de </a:t>
            </a:r>
            <a:r>
              <a:rPr b="0" i="0" lang="fr" sz="1800" u="none" cap="none" strike="noStrike">
                <a:solidFill>
                  <a:schemeClr val="accent6"/>
                </a:solidFill>
                <a:latin typeface="Roboto Condensed"/>
                <a:ea typeface="Roboto Condensed"/>
                <a:cs typeface="Roboto Condensed"/>
                <a:sym typeface="Roboto Condensed"/>
              </a:rPr>
              <a:t>remplacer l’original et ainsi intercepter tous les échanges </a:t>
            </a:r>
            <a:r>
              <a:rPr b="0" i="0" lang="fr" sz="1800" u="none" cap="none" strike="noStrike">
                <a:solidFill>
                  <a:schemeClr val="dk1"/>
                </a:solidFill>
                <a:latin typeface="Roboto Condensed"/>
                <a:ea typeface="Roboto Condensed"/>
                <a:cs typeface="Roboto Condensed"/>
                <a:sym typeface="Roboto Condensed"/>
              </a:rPr>
              <a:t>entre les machines du réseau et vers l’extérieur.</a:t>
            </a:r>
            <a:endParaRPr/>
          </a:p>
        </p:txBody>
      </p:sp>
      <p:pic>
        <p:nvPicPr>
          <p:cNvPr id="310" name="Google Shape;310;p29"/>
          <p:cNvPicPr preferRelativeResize="0"/>
          <p:nvPr/>
        </p:nvPicPr>
        <p:blipFill rotWithShape="1">
          <a:blip r:embed="rId3">
            <a:alphaModFix/>
          </a:blip>
          <a:srcRect b="0" l="0" r="0" t="0"/>
          <a:stretch/>
        </p:blipFill>
        <p:spPr>
          <a:xfrm>
            <a:off x="4694400" y="3062794"/>
            <a:ext cx="1744438" cy="1744438"/>
          </a:xfrm>
          <a:prstGeom prst="rect">
            <a:avLst/>
          </a:prstGeom>
          <a:noFill/>
          <a:ln>
            <a:noFill/>
          </a:ln>
        </p:spPr>
      </p:pic>
      <p:sp>
        <p:nvSpPr>
          <p:cNvPr id="311" name="Google Shape;311;p29"/>
          <p:cNvSpPr txBox="1"/>
          <p:nvPr/>
        </p:nvSpPr>
        <p:spPr>
          <a:xfrm>
            <a:off x="4619065" y="33361"/>
            <a:ext cx="1713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1600" u="none" cap="none" strike="noStrike">
                <a:solidFill>
                  <a:schemeClr val="dk1"/>
                </a:solidFill>
                <a:latin typeface="Roboto Condensed Light"/>
                <a:ea typeface="Roboto Condensed Light"/>
                <a:cs typeface="Roboto Condensed Light"/>
                <a:sym typeface="Roboto Condensed Light"/>
              </a:rPr>
              <a:t>Rappels théoriques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Rogue DHCP</a:t>
            </a:r>
            <a:endParaRPr/>
          </a:p>
        </p:txBody>
      </p:sp>
      <p:sp>
        <p:nvSpPr>
          <p:cNvPr id="317" name="Google Shape;317;p3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318" name="Google Shape;318;p30"/>
          <p:cNvGrpSpPr/>
          <p:nvPr/>
        </p:nvGrpSpPr>
        <p:grpSpPr>
          <a:xfrm>
            <a:off x="327429" y="574113"/>
            <a:ext cx="309041" cy="403123"/>
            <a:chOff x="590250" y="244200"/>
            <a:chExt cx="407975" cy="532175"/>
          </a:xfrm>
        </p:grpSpPr>
        <p:sp>
          <p:nvSpPr>
            <p:cNvPr id="319" name="Google Shape;319;p30"/>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0"/>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0"/>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0"/>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0"/>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0"/>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0"/>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0"/>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0"/>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0"/>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0"/>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0"/>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0"/>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0"/>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3" name="Google Shape;333;p30"/>
          <p:cNvSpPr txBox="1"/>
          <p:nvPr/>
        </p:nvSpPr>
        <p:spPr>
          <a:xfrm>
            <a:off x="64800" y="130928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400" u="none" cap="none" strike="noStrike">
                <a:solidFill>
                  <a:schemeClr val="accent6"/>
                </a:solidFill>
                <a:latin typeface="Roboto Condensed"/>
                <a:ea typeface="Roboto Condensed"/>
                <a:cs typeface="Roboto Condensed"/>
                <a:sym typeface="Roboto Condensed"/>
              </a:rPr>
              <a:t>Préparation de l’attaque</a:t>
            </a:r>
            <a:endParaRPr/>
          </a:p>
        </p:txBody>
      </p:sp>
      <p:pic>
        <p:nvPicPr>
          <p:cNvPr id="334" name="Google Shape;334;p30"/>
          <p:cNvPicPr preferRelativeResize="0"/>
          <p:nvPr/>
        </p:nvPicPr>
        <p:blipFill rotWithShape="1">
          <a:blip r:embed="rId3">
            <a:alphaModFix/>
          </a:blip>
          <a:srcRect b="0" l="0" r="0" t="0"/>
          <a:stretch/>
        </p:blipFill>
        <p:spPr>
          <a:xfrm>
            <a:off x="7435854" y="410105"/>
            <a:ext cx="925846" cy="925846"/>
          </a:xfrm>
          <a:prstGeom prst="rect">
            <a:avLst/>
          </a:prstGeom>
          <a:noFill/>
          <a:ln>
            <a:noFill/>
          </a:ln>
        </p:spPr>
      </p:pic>
      <p:pic>
        <p:nvPicPr>
          <p:cNvPr id="335" name="Google Shape;335;p30"/>
          <p:cNvPicPr preferRelativeResize="0"/>
          <p:nvPr/>
        </p:nvPicPr>
        <p:blipFill rotWithShape="1">
          <a:blip r:embed="rId4">
            <a:alphaModFix/>
          </a:blip>
          <a:srcRect b="4104" l="29344" r="8393" t="0"/>
          <a:stretch/>
        </p:blipFill>
        <p:spPr>
          <a:xfrm>
            <a:off x="5695200" y="1209613"/>
            <a:ext cx="2383200" cy="3182400"/>
          </a:xfrm>
          <a:prstGeom prst="roundRect">
            <a:avLst>
              <a:gd fmla="val 43138" name="adj"/>
            </a:avLst>
          </a:prstGeom>
          <a:noFill/>
          <a:ln>
            <a:noFill/>
          </a:ln>
        </p:spPr>
      </p:pic>
      <p:sp>
        <p:nvSpPr>
          <p:cNvPr id="336" name="Google Shape;336;p30"/>
          <p:cNvSpPr txBox="1"/>
          <p:nvPr/>
        </p:nvSpPr>
        <p:spPr>
          <a:xfrm>
            <a:off x="6651686" y="3050289"/>
            <a:ext cx="11454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0" i="0" lang="fr" sz="1600" u="none" cap="none" strike="noStrike">
                <a:solidFill>
                  <a:srgbClr val="00B050"/>
                </a:solidFill>
                <a:latin typeface="Roboto Condensed"/>
                <a:ea typeface="Roboto Condensed"/>
                <a:cs typeface="Roboto Condensed"/>
                <a:sym typeface="Roboto Condensed"/>
              </a:rPr>
              <a:t>DHCP Sain</a:t>
            </a:r>
            <a:endParaRPr/>
          </a:p>
        </p:txBody>
      </p:sp>
      <p:sp>
        <p:nvSpPr>
          <p:cNvPr id="337" name="Google Shape;337;p30"/>
          <p:cNvSpPr txBox="1"/>
          <p:nvPr/>
        </p:nvSpPr>
        <p:spPr>
          <a:xfrm>
            <a:off x="327429" y="1694685"/>
            <a:ext cx="4446000" cy="12357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800" u="none" cap="none" strike="noStrike">
                <a:solidFill>
                  <a:schemeClr val="dk1"/>
                </a:solidFill>
                <a:latin typeface="Roboto Condensed"/>
                <a:ea typeface="Roboto Condensed"/>
                <a:cs typeface="Roboto Condensed"/>
                <a:sym typeface="Roboto Condensed"/>
              </a:rPr>
              <a:t>On met en place un serveur </a:t>
            </a:r>
            <a:r>
              <a:rPr b="0" i="0" lang="fr" sz="1800" u="none" cap="none" strike="noStrike">
                <a:solidFill>
                  <a:srgbClr val="00B050"/>
                </a:solidFill>
                <a:latin typeface="Roboto Condensed"/>
                <a:ea typeface="Roboto Condensed"/>
                <a:cs typeface="Roboto Condensed"/>
                <a:sym typeface="Roboto Condensed"/>
              </a:rPr>
              <a:t>DHCP sain </a:t>
            </a:r>
            <a:r>
              <a:rPr b="0" i="0" lang="fr" sz="1800" u="none" cap="none" strike="noStrike">
                <a:solidFill>
                  <a:schemeClr val="dk1"/>
                </a:solidFill>
                <a:latin typeface="Roboto Condensed"/>
                <a:ea typeface="Roboto Condensed"/>
                <a:cs typeface="Roboto Condensed"/>
                <a:sym typeface="Roboto Condensed"/>
              </a:rPr>
              <a:t>sur notre réseau, dans notre cas via une configuration du </a:t>
            </a:r>
            <a:r>
              <a:rPr b="0" i="0" lang="fr" sz="1800" u="none" cap="none" strike="noStrike">
                <a:solidFill>
                  <a:schemeClr val="accent6"/>
                </a:solidFill>
                <a:latin typeface="Roboto Condensed"/>
                <a:ea typeface="Roboto Condensed"/>
                <a:cs typeface="Roboto Condensed"/>
                <a:sym typeface="Roboto Condensed"/>
              </a:rPr>
              <a:t>router</a:t>
            </a:r>
            <a:endParaRPr/>
          </a:p>
        </p:txBody>
      </p:sp>
      <p:sp>
        <p:nvSpPr>
          <p:cNvPr id="338" name="Google Shape;338;p30"/>
          <p:cNvSpPr txBox="1"/>
          <p:nvPr/>
        </p:nvSpPr>
        <p:spPr>
          <a:xfrm>
            <a:off x="-54838" y="1792010"/>
            <a:ext cx="6183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800" u="none" cap="none" strike="noStrike">
                <a:solidFill>
                  <a:schemeClr val="accent6"/>
                </a:solidFill>
                <a:latin typeface="Roboto Condensed"/>
                <a:ea typeface="Roboto Condensed"/>
                <a:cs typeface="Roboto Condensed"/>
                <a:sym typeface="Roboto Condensed"/>
              </a:rPr>
              <a:t>1.</a:t>
            </a:r>
            <a:endParaRPr/>
          </a:p>
        </p:txBody>
      </p:sp>
      <p:sp>
        <p:nvSpPr>
          <p:cNvPr id="339" name="Google Shape;339;p30"/>
          <p:cNvSpPr/>
          <p:nvPr/>
        </p:nvSpPr>
        <p:spPr>
          <a:xfrm>
            <a:off x="5551200" y="2174400"/>
            <a:ext cx="691200" cy="468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40" name="Google Shape;340;p30"/>
          <p:cNvPicPr preferRelativeResize="0"/>
          <p:nvPr/>
        </p:nvPicPr>
        <p:blipFill rotWithShape="1">
          <a:blip r:embed="rId5">
            <a:alphaModFix/>
          </a:blip>
          <a:srcRect b="0" l="0" r="0" t="0"/>
          <a:stretch/>
        </p:blipFill>
        <p:spPr>
          <a:xfrm>
            <a:off x="502613" y="3392040"/>
            <a:ext cx="4122300" cy="1723500"/>
          </a:xfrm>
          <a:prstGeom prst="roundRect">
            <a:avLst>
              <a:gd fmla="val 4134" name="adj"/>
            </a:avLst>
          </a:prstGeom>
          <a:noFill/>
          <a:ln>
            <a:noFill/>
          </a:ln>
        </p:spPr>
      </p:pic>
      <p:sp>
        <p:nvSpPr>
          <p:cNvPr id="341" name="Google Shape;341;p30"/>
          <p:cNvSpPr txBox="1"/>
          <p:nvPr/>
        </p:nvSpPr>
        <p:spPr>
          <a:xfrm>
            <a:off x="350367" y="2432431"/>
            <a:ext cx="4844400" cy="12357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800" u="none" cap="none" strike="noStrike">
                <a:solidFill>
                  <a:schemeClr val="dk1"/>
                </a:solidFill>
                <a:latin typeface="Roboto Condensed"/>
                <a:ea typeface="Roboto Condensed"/>
                <a:cs typeface="Roboto Condensed"/>
                <a:sym typeface="Roboto Condensed"/>
              </a:rPr>
              <a:t>Il attribue bien un IP à partir de 192.168.5.10 aux machines du réseau</a:t>
            </a:r>
            <a:endParaRPr/>
          </a:p>
        </p:txBody>
      </p:sp>
      <p:sp>
        <p:nvSpPr>
          <p:cNvPr id="342" name="Google Shape;342;p30"/>
          <p:cNvSpPr txBox="1"/>
          <p:nvPr/>
        </p:nvSpPr>
        <p:spPr>
          <a:xfrm>
            <a:off x="6957140" y="3244779"/>
            <a:ext cx="14184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0" i="0" lang="fr" sz="1600" u="none" cap="none" strike="noStrike">
                <a:solidFill>
                  <a:srgbClr val="00B050"/>
                </a:solidFill>
                <a:latin typeface="Roboto Condensed"/>
                <a:ea typeface="Roboto Condensed"/>
                <a:cs typeface="Roboto Condensed"/>
                <a:sym typeface="Roboto Condensed"/>
              </a:rPr>
              <a:t>192.168.5.1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1"/>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Rogue DHCP</a:t>
            </a:r>
            <a:endParaRPr/>
          </a:p>
        </p:txBody>
      </p:sp>
      <p:sp>
        <p:nvSpPr>
          <p:cNvPr id="348" name="Google Shape;348;p3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349" name="Google Shape;349;p31"/>
          <p:cNvGrpSpPr/>
          <p:nvPr/>
        </p:nvGrpSpPr>
        <p:grpSpPr>
          <a:xfrm>
            <a:off x="327429" y="574113"/>
            <a:ext cx="309041" cy="403123"/>
            <a:chOff x="590250" y="244200"/>
            <a:chExt cx="407975" cy="532175"/>
          </a:xfrm>
        </p:grpSpPr>
        <p:sp>
          <p:nvSpPr>
            <p:cNvPr id="350" name="Google Shape;350;p31"/>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1"/>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1"/>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1"/>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1"/>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1"/>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1"/>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1"/>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1"/>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1"/>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1"/>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1"/>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1"/>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1"/>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31"/>
          <p:cNvSpPr txBox="1"/>
          <p:nvPr/>
        </p:nvSpPr>
        <p:spPr>
          <a:xfrm>
            <a:off x="64800" y="130928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400" u="none" cap="none" strike="noStrike">
                <a:solidFill>
                  <a:schemeClr val="accent6"/>
                </a:solidFill>
                <a:latin typeface="Roboto Condensed"/>
                <a:ea typeface="Roboto Condensed"/>
                <a:cs typeface="Roboto Condensed"/>
                <a:sym typeface="Roboto Condensed"/>
              </a:rPr>
              <a:t>Préparation de l’attaque</a:t>
            </a:r>
            <a:endParaRPr/>
          </a:p>
        </p:txBody>
      </p:sp>
      <p:sp>
        <p:nvSpPr>
          <p:cNvPr id="365" name="Google Shape;365;p31"/>
          <p:cNvSpPr txBox="1"/>
          <p:nvPr/>
        </p:nvSpPr>
        <p:spPr>
          <a:xfrm>
            <a:off x="123046" y="3667062"/>
            <a:ext cx="8402400" cy="11271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t/>
            </a:r>
            <a:endParaRPr b="0" i="0" sz="1800" u="none" cap="none" strike="noStrike">
              <a:solidFill>
                <a:schemeClr val="dk1"/>
              </a:solidFill>
              <a:latin typeface="Roboto Condensed"/>
              <a:ea typeface="Roboto Condensed"/>
              <a:cs typeface="Roboto Condensed"/>
              <a:sym typeface="Roboto Condensed"/>
            </a:endParaRPr>
          </a:p>
        </p:txBody>
      </p:sp>
      <p:pic>
        <p:nvPicPr>
          <p:cNvPr id="366" name="Google Shape;366;p31"/>
          <p:cNvPicPr preferRelativeResize="0"/>
          <p:nvPr/>
        </p:nvPicPr>
        <p:blipFill rotWithShape="1">
          <a:blip r:embed="rId3">
            <a:alphaModFix/>
          </a:blip>
          <a:srcRect b="0" l="0" r="0" t="0"/>
          <a:stretch/>
        </p:blipFill>
        <p:spPr>
          <a:xfrm>
            <a:off x="7435854" y="410105"/>
            <a:ext cx="925846" cy="925846"/>
          </a:xfrm>
          <a:prstGeom prst="rect">
            <a:avLst/>
          </a:prstGeom>
          <a:noFill/>
          <a:ln>
            <a:noFill/>
          </a:ln>
        </p:spPr>
      </p:pic>
      <p:pic>
        <p:nvPicPr>
          <p:cNvPr id="367" name="Google Shape;367;p31"/>
          <p:cNvPicPr preferRelativeResize="0"/>
          <p:nvPr/>
        </p:nvPicPr>
        <p:blipFill rotWithShape="1">
          <a:blip r:embed="rId4">
            <a:alphaModFix/>
          </a:blip>
          <a:srcRect b="4104" l="0" r="0" t="0"/>
          <a:stretch/>
        </p:blipFill>
        <p:spPr>
          <a:xfrm>
            <a:off x="4572000" y="1209613"/>
            <a:ext cx="3827700" cy="3182400"/>
          </a:xfrm>
          <a:prstGeom prst="roundRect">
            <a:avLst>
              <a:gd fmla="val 43138" name="adj"/>
            </a:avLst>
          </a:prstGeom>
          <a:noFill/>
          <a:ln>
            <a:noFill/>
          </a:ln>
        </p:spPr>
      </p:pic>
      <p:sp>
        <p:nvSpPr>
          <p:cNvPr id="368" name="Google Shape;368;p31"/>
          <p:cNvSpPr txBox="1"/>
          <p:nvPr/>
        </p:nvSpPr>
        <p:spPr>
          <a:xfrm>
            <a:off x="6651686" y="3050289"/>
            <a:ext cx="11454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0" i="0" lang="fr" sz="1600" u="none" cap="none" strike="noStrike">
                <a:solidFill>
                  <a:srgbClr val="00B050"/>
                </a:solidFill>
                <a:latin typeface="Roboto Condensed"/>
                <a:ea typeface="Roboto Condensed"/>
                <a:cs typeface="Roboto Condensed"/>
                <a:sym typeface="Roboto Condensed"/>
              </a:rPr>
              <a:t>DHCP Sain</a:t>
            </a:r>
            <a:endParaRPr/>
          </a:p>
        </p:txBody>
      </p:sp>
      <p:sp>
        <p:nvSpPr>
          <p:cNvPr id="369" name="Google Shape;369;p31"/>
          <p:cNvSpPr txBox="1"/>
          <p:nvPr/>
        </p:nvSpPr>
        <p:spPr>
          <a:xfrm>
            <a:off x="4694400" y="1575356"/>
            <a:ext cx="12795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0" i="0" lang="fr" sz="1600" u="none" cap="none" strike="noStrike">
                <a:solidFill>
                  <a:srgbClr val="FF0000"/>
                </a:solidFill>
                <a:latin typeface="Roboto Condensed"/>
                <a:ea typeface="Roboto Condensed"/>
                <a:cs typeface="Roboto Condensed"/>
                <a:sym typeface="Roboto Condensed"/>
              </a:rPr>
              <a:t>Rogue DHCP</a:t>
            </a:r>
            <a:endParaRPr/>
          </a:p>
        </p:txBody>
      </p:sp>
      <p:sp>
        <p:nvSpPr>
          <p:cNvPr id="370" name="Google Shape;370;p31"/>
          <p:cNvSpPr txBox="1"/>
          <p:nvPr/>
        </p:nvSpPr>
        <p:spPr>
          <a:xfrm>
            <a:off x="344746" y="1718369"/>
            <a:ext cx="4446000" cy="14070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800" u="none" cap="none" strike="noStrike">
                <a:solidFill>
                  <a:schemeClr val="dk1"/>
                </a:solidFill>
                <a:latin typeface="Roboto Condensed"/>
                <a:ea typeface="Roboto Condensed"/>
                <a:cs typeface="Roboto Condensed"/>
                <a:sym typeface="Roboto Condensed"/>
              </a:rPr>
              <a:t>On créé une VM Debian sur lequel on installe un serveur isc-dhcp-server, il aura le rôle de </a:t>
            </a:r>
            <a:r>
              <a:rPr b="0" i="0" lang="fr" sz="1800" u="none" cap="none" strike="noStrike">
                <a:solidFill>
                  <a:srgbClr val="FF0000"/>
                </a:solidFill>
                <a:latin typeface="Roboto Condensed"/>
                <a:ea typeface="Roboto Condensed"/>
                <a:cs typeface="Roboto Condensed"/>
                <a:sym typeface="Roboto Condensed"/>
              </a:rPr>
              <a:t>Rogue DHCP</a:t>
            </a:r>
            <a:endParaRPr/>
          </a:p>
        </p:txBody>
      </p:sp>
      <p:sp>
        <p:nvSpPr>
          <p:cNvPr id="371" name="Google Shape;371;p31"/>
          <p:cNvSpPr txBox="1"/>
          <p:nvPr/>
        </p:nvSpPr>
        <p:spPr>
          <a:xfrm>
            <a:off x="0" y="1844802"/>
            <a:ext cx="6183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800" u="none" cap="none" strike="noStrike">
                <a:solidFill>
                  <a:schemeClr val="accent6"/>
                </a:solidFill>
                <a:latin typeface="Roboto Condensed"/>
                <a:ea typeface="Roboto Condensed"/>
                <a:cs typeface="Roboto Condensed"/>
                <a:sym typeface="Roboto Condensed"/>
              </a:rPr>
              <a:t>2.</a:t>
            </a:r>
            <a:endParaRPr/>
          </a:p>
        </p:txBody>
      </p:sp>
      <p:pic>
        <p:nvPicPr>
          <p:cNvPr id="372" name="Google Shape;372;p31"/>
          <p:cNvPicPr preferRelativeResize="0"/>
          <p:nvPr/>
        </p:nvPicPr>
        <p:blipFill rotWithShape="1">
          <a:blip r:embed="rId5">
            <a:alphaModFix/>
          </a:blip>
          <a:srcRect b="0" l="0" r="0" t="0"/>
          <a:stretch/>
        </p:blipFill>
        <p:spPr>
          <a:xfrm>
            <a:off x="1706807" y="3405167"/>
            <a:ext cx="3305636" cy="1819529"/>
          </a:xfrm>
          <a:prstGeom prst="rect">
            <a:avLst/>
          </a:prstGeom>
          <a:noFill/>
          <a:ln>
            <a:noFill/>
          </a:ln>
        </p:spPr>
      </p:pic>
      <p:sp>
        <p:nvSpPr>
          <p:cNvPr id="373" name="Google Shape;373;p31"/>
          <p:cNvSpPr/>
          <p:nvPr/>
        </p:nvSpPr>
        <p:spPr>
          <a:xfrm>
            <a:off x="1818407" y="4375470"/>
            <a:ext cx="549600" cy="606900"/>
          </a:xfrm>
          <a:prstGeom prst="roundRect">
            <a:avLst>
              <a:gd fmla="val 16667" name="adj"/>
            </a:avLst>
          </a:prstGeom>
          <a:noFill/>
          <a:ln cap="flat" cmpd="sng" w="25400">
            <a:solidFill>
              <a:srgbClr val="D26F00">
                <a:alpha val="7059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p31"/>
          <p:cNvSpPr txBox="1"/>
          <p:nvPr/>
        </p:nvSpPr>
        <p:spPr>
          <a:xfrm>
            <a:off x="344745" y="2630337"/>
            <a:ext cx="4446000" cy="14070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800" u="none" cap="none" strike="noStrike">
                <a:solidFill>
                  <a:schemeClr val="dk1"/>
                </a:solidFill>
                <a:latin typeface="Roboto Condensed"/>
                <a:ea typeface="Roboto Condensed"/>
                <a:cs typeface="Roboto Condensed"/>
                <a:sym typeface="Roboto Condensed"/>
              </a:rPr>
              <a:t>Pour le configurer on accède au fichier </a:t>
            </a:r>
            <a:r>
              <a:rPr b="0" i="0" lang="fr" sz="1800" u="none" cap="none" strike="noStrike">
                <a:solidFill>
                  <a:schemeClr val="accent6"/>
                </a:solidFill>
                <a:latin typeface="Roboto Condensed"/>
                <a:ea typeface="Roboto Condensed"/>
                <a:cs typeface="Roboto Condensed"/>
                <a:sym typeface="Roboto Condensed"/>
              </a:rPr>
              <a:t>dhcpd.conf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2"/>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Rogue DHCP</a:t>
            </a:r>
            <a:endParaRPr/>
          </a:p>
        </p:txBody>
      </p:sp>
      <p:sp>
        <p:nvSpPr>
          <p:cNvPr id="380" name="Google Shape;380;p3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381" name="Google Shape;381;p32"/>
          <p:cNvGrpSpPr/>
          <p:nvPr/>
        </p:nvGrpSpPr>
        <p:grpSpPr>
          <a:xfrm>
            <a:off x="327429" y="574113"/>
            <a:ext cx="309041" cy="403123"/>
            <a:chOff x="590250" y="244200"/>
            <a:chExt cx="407975" cy="532175"/>
          </a:xfrm>
        </p:grpSpPr>
        <p:sp>
          <p:nvSpPr>
            <p:cNvPr id="382" name="Google Shape;382;p32"/>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2"/>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2"/>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2"/>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2"/>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2"/>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2"/>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2"/>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2"/>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2"/>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2"/>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2"/>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2"/>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2"/>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6" name="Google Shape;396;p32"/>
          <p:cNvSpPr txBox="1"/>
          <p:nvPr/>
        </p:nvSpPr>
        <p:spPr>
          <a:xfrm>
            <a:off x="64800" y="130928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400" u="none" cap="none" strike="noStrike">
                <a:solidFill>
                  <a:schemeClr val="accent6"/>
                </a:solidFill>
                <a:latin typeface="Roboto Condensed"/>
                <a:ea typeface="Roboto Condensed"/>
                <a:cs typeface="Roboto Condensed"/>
                <a:sym typeface="Roboto Condensed"/>
              </a:rPr>
              <a:t>Configuration du rogue DHCP :</a:t>
            </a:r>
            <a:endParaRPr/>
          </a:p>
        </p:txBody>
      </p:sp>
      <p:sp>
        <p:nvSpPr>
          <p:cNvPr id="397" name="Google Shape;397;p32"/>
          <p:cNvSpPr txBox="1"/>
          <p:nvPr/>
        </p:nvSpPr>
        <p:spPr>
          <a:xfrm>
            <a:off x="4324246" y="3460744"/>
            <a:ext cx="4446000" cy="3918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1" lang="fr" sz="1600" u="none" cap="none" strike="noStrike">
                <a:solidFill>
                  <a:schemeClr val="dk1"/>
                </a:solidFill>
                <a:latin typeface="Roboto Condensed"/>
                <a:ea typeface="Roboto Condensed"/>
                <a:cs typeface="Roboto Condensed"/>
                <a:sym typeface="Roboto Condensed"/>
              </a:rPr>
              <a:t>Authoritative</a:t>
            </a:r>
            <a:r>
              <a:rPr b="0" i="0" lang="fr" sz="1600" u="none" cap="none" strike="noStrike">
                <a:solidFill>
                  <a:schemeClr val="dk1"/>
                </a:solidFill>
                <a:latin typeface="Roboto Condensed"/>
                <a:ea typeface="Roboto Condensed"/>
                <a:cs typeface="Roboto Condensed"/>
                <a:sym typeface="Roboto Condensed"/>
              </a:rPr>
              <a:t> fait passer ce serveur DHCP en priorité</a:t>
            </a:r>
            <a:endParaRPr/>
          </a:p>
        </p:txBody>
      </p:sp>
      <p:pic>
        <p:nvPicPr>
          <p:cNvPr id="398" name="Google Shape;398;p32"/>
          <p:cNvPicPr preferRelativeResize="0"/>
          <p:nvPr/>
        </p:nvPicPr>
        <p:blipFill rotWithShape="1">
          <a:blip r:embed="rId3">
            <a:alphaModFix/>
          </a:blip>
          <a:srcRect b="0" l="0" r="0" t="0"/>
          <a:stretch/>
        </p:blipFill>
        <p:spPr>
          <a:xfrm>
            <a:off x="7435854" y="410105"/>
            <a:ext cx="925846" cy="925846"/>
          </a:xfrm>
          <a:prstGeom prst="rect">
            <a:avLst/>
          </a:prstGeom>
          <a:noFill/>
          <a:ln>
            <a:noFill/>
          </a:ln>
        </p:spPr>
      </p:pic>
      <p:pic>
        <p:nvPicPr>
          <p:cNvPr descr="Une image contenant texte&#10;&#10;Description générée automatiquement" id="399" name="Google Shape;399;p32"/>
          <p:cNvPicPr preferRelativeResize="0"/>
          <p:nvPr/>
        </p:nvPicPr>
        <p:blipFill rotWithShape="1">
          <a:blip r:embed="rId4">
            <a:alphaModFix/>
          </a:blip>
          <a:srcRect b="0" l="0" r="0" t="7969"/>
          <a:stretch/>
        </p:blipFill>
        <p:spPr>
          <a:xfrm>
            <a:off x="245931" y="1771737"/>
            <a:ext cx="4078200" cy="3175200"/>
          </a:xfrm>
          <a:prstGeom prst="roundRect">
            <a:avLst>
              <a:gd fmla="val 7596" name="adj"/>
            </a:avLst>
          </a:prstGeom>
          <a:noFill/>
          <a:ln>
            <a:noFill/>
          </a:ln>
        </p:spPr>
      </p:pic>
      <p:pic>
        <p:nvPicPr>
          <p:cNvPr id="400" name="Google Shape;400;p32"/>
          <p:cNvPicPr preferRelativeResize="0"/>
          <p:nvPr/>
        </p:nvPicPr>
        <p:blipFill rotWithShape="1">
          <a:blip r:embed="rId5">
            <a:alphaModFix/>
          </a:blip>
          <a:srcRect b="76745" l="0" r="40550" t="0"/>
          <a:stretch/>
        </p:blipFill>
        <p:spPr>
          <a:xfrm>
            <a:off x="4642869" y="2418918"/>
            <a:ext cx="4255199" cy="152832"/>
          </a:xfrm>
          <a:prstGeom prst="rect">
            <a:avLst/>
          </a:prstGeom>
          <a:noFill/>
          <a:ln>
            <a:noFill/>
          </a:ln>
        </p:spPr>
      </p:pic>
      <p:sp>
        <p:nvSpPr>
          <p:cNvPr id="401" name="Google Shape;401;p32"/>
          <p:cNvSpPr txBox="1"/>
          <p:nvPr/>
        </p:nvSpPr>
        <p:spPr>
          <a:xfrm>
            <a:off x="4642869" y="3052808"/>
            <a:ext cx="4446000" cy="14070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t/>
            </a:r>
            <a:endParaRPr b="0" i="0" sz="1800" u="none" cap="none" strike="noStrike">
              <a:solidFill>
                <a:srgbClr val="FF0000"/>
              </a:solidFill>
              <a:latin typeface="Roboto Condensed"/>
              <a:ea typeface="Roboto Condensed"/>
              <a:cs typeface="Roboto Condensed"/>
              <a:sym typeface="Roboto Condensed"/>
            </a:endParaRPr>
          </a:p>
        </p:txBody>
      </p:sp>
      <p:sp>
        <p:nvSpPr>
          <p:cNvPr id="402" name="Google Shape;402;p32"/>
          <p:cNvSpPr txBox="1"/>
          <p:nvPr/>
        </p:nvSpPr>
        <p:spPr>
          <a:xfrm>
            <a:off x="4324245" y="4119030"/>
            <a:ext cx="4446000" cy="3918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600" u="none" cap="none" strike="noStrike">
                <a:solidFill>
                  <a:schemeClr val="dk1"/>
                </a:solidFill>
                <a:latin typeface="Roboto Condensed"/>
                <a:ea typeface="Roboto Condensed"/>
                <a:cs typeface="Roboto Condensed"/>
                <a:sym typeface="Roboto Condensed"/>
              </a:rPr>
              <a:t>Plage d’adresses IP 192.168.5.100 à .200</a:t>
            </a:r>
            <a:endParaRPr/>
          </a:p>
        </p:txBody>
      </p:sp>
      <p:sp>
        <p:nvSpPr>
          <p:cNvPr id="403" name="Google Shape;403;p32"/>
          <p:cNvSpPr txBox="1"/>
          <p:nvPr/>
        </p:nvSpPr>
        <p:spPr>
          <a:xfrm>
            <a:off x="4505377" y="2027247"/>
            <a:ext cx="4446000" cy="3918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1" lang="fr" sz="1600" u="none" cap="none" strike="noStrike">
                <a:solidFill>
                  <a:schemeClr val="dk1"/>
                </a:solidFill>
                <a:latin typeface="Roboto Condensed"/>
                <a:ea typeface="Roboto Condensed"/>
                <a:cs typeface="Roboto Condensed"/>
                <a:sym typeface="Roboto Condensed"/>
              </a:rPr>
              <a:t>On lance ensuite le serveur DHCP</a:t>
            </a:r>
            <a:endParaRPr b="0" i="0" sz="1600" u="none" cap="none" strike="noStrike">
              <a:solidFill>
                <a:schemeClr val="dk1"/>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3"/>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Rogue DHCP</a:t>
            </a:r>
            <a:endParaRPr/>
          </a:p>
        </p:txBody>
      </p:sp>
      <p:sp>
        <p:nvSpPr>
          <p:cNvPr id="409" name="Google Shape;409;p3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410" name="Google Shape;410;p33"/>
          <p:cNvGrpSpPr/>
          <p:nvPr/>
        </p:nvGrpSpPr>
        <p:grpSpPr>
          <a:xfrm>
            <a:off x="327429" y="574113"/>
            <a:ext cx="309041" cy="403123"/>
            <a:chOff x="590250" y="244200"/>
            <a:chExt cx="407975" cy="532175"/>
          </a:xfrm>
        </p:grpSpPr>
        <p:sp>
          <p:nvSpPr>
            <p:cNvPr id="411" name="Google Shape;411;p3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3"/>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3"/>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3"/>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3"/>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 name="Google Shape;425;p33"/>
          <p:cNvSpPr txBox="1"/>
          <p:nvPr/>
        </p:nvSpPr>
        <p:spPr>
          <a:xfrm>
            <a:off x="64800" y="130928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400" u="none" cap="none" strike="noStrike">
                <a:solidFill>
                  <a:schemeClr val="accent6"/>
                </a:solidFill>
                <a:latin typeface="Roboto Condensed"/>
                <a:ea typeface="Roboto Condensed"/>
                <a:cs typeface="Roboto Condensed"/>
                <a:sym typeface="Roboto Condensed"/>
              </a:rPr>
              <a:t>Configuration du rogue DHCP :</a:t>
            </a:r>
            <a:endParaRPr/>
          </a:p>
        </p:txBody>
      </p:sp>
      <p:pic>
        <p:nvPicPr>
          <p:cNvPr id="426" name="Google Shape;426;p33"/>
          <p:cNvPicPr preferRelativeResize="0"/>
          <p:nvPr/>
        </p:nvPicPr>
        <p:blipFill rotWithShape="1">
          <a:blip r:embed="rId3">
            <a:alphaModFix/>
          </a:blip>
          <a:srcRect b="0" l="0" r="0" t="0"/>
          <a:stretch/>
        </p:blipFill>
        <p:spPr>
          <a:xfrm>
            <a:off x="7435854" y="410105"/>
            <a:ext cx="925846" cy="925846"/>
          </a:xfrm>
          <a:prstGeom prst="rect">
            <a:avLst/>
          </a:prstGeom>
          <a:noFill/>
          <a:ln>
            <a:noFill/>
          </a:ln>
        </p:spPr>
      </p:pic>
      <p:sp>
        <p:nvSpPr>
          <p:cNvPr id="427" name="Google Shape;427;p33"/>
          <p:cNvSpPr txBox="1"/>
          <p:nvPr/>
        </p:nvSpPr>
        <p:spPr>
          <a:xfrm>
            <a:off x="64800" y="1744188"/>
            <a:ext cx="4738500" cy="3918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600" u="none" cap="none" strike="noStrike">
                <a:solidFill>
                  <a:schemeClr val="dk1"/>
                </a:solidFill>
                <a:latin typeface="Roboto Condensed"/>
                <a:ea typeface="Roboto Condensed"/>
                <a:cs typeface="Roboto Condensed"/>
                <a:sym typeface="Roboto Condensed"/>
              </a:rPr>
              <a:t>Les machines du réseau ont bien changé d’adresses IP :</a:t>
            </a:r>
            <a:endParaRPr/>
          </a:p>
        </p:txBody>
      </p:sp>
      <p:pic>
        <p:nvPicPr>
          <p:cNvPr descr="Une image contenant texte&#10;&#10;Description générée automatiquement" id="428" name="Google Shape;428;p33"/>
          <p:cNvPicPr preferRelativeResize="0"/>
          <p:nvPr/>
        </p:nvPicPr>
        <p:blipFill rotWithShape="1">
          <a:blip r:embed="rId4">
            <a:alphaModFix/>
          </a:blip>
          <a:srcRect b="0" l="0" r="0" t="0"/>
          <a:stretch/>
        </p:blipFill>
        <p:spPr>
          <a:xfrm>
            <a:off x="483777" y="2181509"/>
            <a:ext cx="5645400" cy="2454900"/>
          </a:xfrm>
          <a:prstGeom prst="roundRect">
            <a:avLst>
              <a:gd fmla="val 4056" name="adj"/>
            </a:avLst>
          </a:prstGeom>
          <a:noFill/>
          <a:ln>
            <a:noFill/>
          </a:ln>
        </p:spPr>
      </p:pic>
      <p:sp>
        <p:nvSpPr>
          <p:cNvPr id="429" name="Google Shape;429;p33"/>
          <p:cNvSpPr txBox="1"/>
          <p:nvPr/>
        </p:nvSpPr>
        <p:spPr>
          <a:xfrm>
            <a:off x="6129071" y="2183371"/>
            <a:ext cx="2420100" cy="3918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1" lang="fr" sz="1600" u="none" cap="none" strike="noStrike">
                <a:solidFill>
                  <a:schemeClr val="dk1"/>
                </a:solidFill>
                <a:latin typeface="Roboto Condensed"/>
                <a:ea typeface="Roboto Condensed"/>
                <a:cs typeface="Roboto Condensed"/>
                <a:sym typeface="Roboto Condensed"/>
              </a:rPr>
              <a:t>On renouvèle le bail DHCP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4"/>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Rogue DHCP</a:t>
            </a:r>
            <a:endParaRPr/>
          </a:p>
        </p:txBody>
      </p:sp>
      <p:sp>
        <p:nvSpPr>
          <p:cNvPr id="435" name="Google Shape;435;p3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436" name="Google Shape;436;p34"/>
          <p:cNvGrpSpPr/>
          <p:nvPr/>
        </p:nvGrpSpPr>
        <p:grpSpPr>
          <a:xfrm>
            <a:off x="327429" y="574113"/>
            <a:ext cx="309041" cy="403123"/>
            <a:chOff x="590250" y="244200"/>
            <a:chExt cx="407975" cy="532175"/>
          </a:xfrm>
        </p:grpSpPr>
        <p:sp>
          <p:nvSpPr>
            <p:cNvPr id="437" name="Google Shape;437;p34"/>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4"/>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4"/>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4"/>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4"/>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4"/>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4"/>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4"/>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4"/>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4"/>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4"/>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4"/>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4"/>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4"/>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1" name="Google Shape;451;p34"/>
          <p:cNvSpPr txBox="1"/>
          <p:nvPr/>
        </p:nvSpPr>
        <p:spPr>
          <a:xfrm>
            <a:off x="64800" y="130928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400" u="none" cap="none" strike="noStrike">
                <a:solidFill>
                  <a:schemeClr val="accent6"/>
                </a:solidFill>
                <a:latin typeface="Roboto Condensed"/>
                <a:ea typeface="Roboto Condensed"/>
                <a:cs typeface="Roboto Condensed"/>
                <a:sym typeface="Roboto Condensed"/>
              </a:rPr>
              <a:t>Changement sur la machine cible</a:t>
            </a:r>
            <a:endParaRPr/>
          </a:p>
        </p:txBody>
      </p:sp>
      <p:pic>
        <p:nvPicPr>
          <p:cNvPr id="452" name="Google Shape;452;p34"/>
          <p:cNvPicPr preferRelativeResize="0"/>
          <p:nvPr/>
        </p:nvPicPr>
        <p:blipFill rotWithShape="1">
          <a:blip r:embed="rId3">
            <a:alphaModFix/>
          </a:blip>
          <a:srcRect b="0" l="0" r="0" t="0"/>
          <a:stretch/>
        </p:blipFill>
        <p:spPr>
          <a:xfrm>
            <a:off x="7435854" y="410105"/>
            <a:ext cx="925846" cy="925846"/>
          </a:xfrm>
          <a:prstGeom prst="rect">
            <a:avLst/>
          </a:prstGeom>
          <a:noFill/>
          <a:ln>
            <a:noFill/>
          </a:ln>
        </p:spPr>
      </p:pic>
      <p:pic>
        <p:nvPicPr>
          <p:cNvPr id="453" name="Google Shape;453;p34"/>
          <p:cNvPicPr preferRelativeResize="0"/>
          <p:nvPr/>
        </p:nvPicPr>
        <p:blipFill rotWithShape="1">
          <a:blip r:embed="rId4">
            <a:alphaModFix/>
          </a:blip>
          <a:srcRect b="0" l="0" r="0" t="0"/>
          <a:stretch/>
        </p:blipFill>
        <p:spPr>
          <a:xfrm>
            <a:off x="372633" y="3293552"/>
            <a:ext cx="5963368" cy="850795"/>
          </a:xfrm>
          <a:prstGeom prst="rect">
            <a:avLst/>
          </a:prstGeom>
          <a:noFill/>
          <a:ln>
            <a:noFill/>
          </a:ln>
        </p:spPr>
      </p:pic>
      <p:pic>
        <p:nvPicPr>
          <p:cNvPr id="454" name="Google Shape;454;p34"/>
          <p:cNvPicPr preferRelativeResize="0"/>
          <p:nvPr/>
        </p:nvPicPr>
        <p:blipFill rotWithShape="1">
          <a:blip r:embed="rId5">
            <a:alphaModFix/>
          </a:blip>
          <a:srcRect b="0" l="0" r="0" t="0"/>
          <a:stretch/>
        </p:blipFill>
        <p:spPr>
          <a:xfrm>
            <a:off x="392478" y="1967137"/>
            <a:ext cx="6117600" cy="1163100"/>
          </a:xfrm>
          <a:prstGeom prst="roundRect">
            <a:avLst>
              <a:gd fmla="val 8672"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5"/>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DHCP Snooping</a:t>
            </a:r>
            <a:endParaRPr sz="3200">
              <a:solidFill>
                <a:schemeClr val="lt1"/>
              </a:solidFill>
            </a:endParaRPr>
          </a:p>
        </p:txBody>
      </p:sp>
      <p:sp>
        <p:nvSpPr>
          <p:cNvPr id="460" name="Google Shape;460;p3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461" name="Google Shape;461;p35"/>
          <p:cNvGrpSpPr/>
          <p:nvPr/>
        </p:nvGrpSpPr>
        <p:grpSpPr>
          <a:xfrm>
            <a:off x="327429" y="574113"/>
            <a:ext cx="309041" cy="403123"/>
            <a:chOff x="590250" y="244200"/>
            <a:chExt cx="407975" cy="532175"/>
          </a:xfrm>
        </p:grpSpPr>
        <p:sp>
          <p:nvSpPr>
            <p:cNvPr id="462" name="Google Shape;462;p35"/>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5"/>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5"/>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5"/>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5"/>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5"/>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5"/>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5"/>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5"/>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5"/>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5"/>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5"/>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5"/>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5"/>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6" name="Google Shape;476;p35"/>
          <p:cNvSpPr txBox="1"/>
          <p:nvPr/>
        </p:nvSpPr>
        <p:spPr>
          <a:xfrm>
            <a:off x="64800" y="130928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400" u="none" cap="none" strike="noStrike">
                <a:solidFill>
                  <a:schemeClr val="accent6"/>
                </a:solidFill>
                <a:latin typeface="Roboto Condensed"/>
                <a:ea typeface="Roboto Condensed"/>
                <a:cs typeface="Roboto Condensed"/>
                <a:sym typeface="Roboto Condensed"/>
              </a:rPr>
              <a:t>Activation des sécurités du switch :</a:t>
            </a:r>
            <a:endParaRPr/>
          </a:p>
        </p:txBody>
      </p:sp>
      <p:pic>
        <p:nvPicPr>
          <p:cNvPr id="477" name="Google Shape;477;p35"/>
          <p:cNvPicPr preferRelativeResize="0"/>
          <p:nvPr/>
        </p:nvPicPr>
        <p:blipFill rotWithShape="1">
          <a:blip r:embed="rId3">
            <a:alphaModFix/>
          </a:blip>
          <a:srcRect b="0" l="0" r="0" t="0"/>
          <a:stretch/>
        </p:blipFill>
        <p:spPr>
          <a:xfrm>
            <a:off x="72000" y="2135859"/>
            <a:ext cx="5403600" cy="1615200"/>
          </a:xfrm>
          <a:prstGeom prst="roundRect">
            <a:avLst>
              <a:gd fmla="val 13632" name="adj"/>
            </a:avLst>
          </a:prstGeom>
          <a:noFill/>
          <a:ln>
            <a:noFill/>
          </a:ln>
        </p:spPr>
      </p:pic>
      <p:sp>
        <p:nvSpPr>
          <p:cNvPr id="478" name="Google Shape;478;p35"/>
          <p:cNvSpPr txBox="1"/>
          <p:nvPr/>
        </p:nvSpPr>
        <p:spPr>
          <a:xfrm>
            <a:off x="5114400" y="1668001"/>
            <a:ext cx="3160800" cy="391800"/>
          </a:xfrm>
          <a:prstGeom prst="rect">
            <a:avLst/>
          </a:prstGeom>
          <a:noFill/>
          <a:ln>
            <a:noFill/>
          </a:ln>
        </p:spPr>
        <p:txBody>
          <a:bodyPr anchorCtr="0" anchor="ctr" bIns="91425" lIns="91425" spcFirstLastPara="1" rIns="91425" wrap="square" tIns="91425">
            <a:noAutofit/>
          </a:bodyPr>
          <a:lstStyle/>
          <a:p>
            <a:pPr indent="0" lvl="0" marL="76200" marR="0" rtl="0" algn="l">
              <a:lnSpc>
                <a:spcPct val="100000"/>
              </a:lnSpc>
              <a:spcBef>
                <a:spcPts val="0"/>
              </a:spcBef>
              <a:spcAft>
                <a:spcPts val="0"/>
              </a:spcAft>
              <a:buNone/>
            </a:pPr>
            <a:r>
              <a:rPr b="0" i="0" lang="fr" sz="1600" u="none" cap="none" strike="noStrike">
                <a:solidFill>
                  <a:schemeClr val="dk1"/>
                </a:solidFill>
                <a:latin typeface="Roboto Condensed"/>
                <a:ea typeface="Roboto Condensed"/>
                <a:cs typeface="Roboto Condensed"/>
                <a:sym typeface="Roboto Condensed"/>
              </a:rPr>
              <a:t>On ne tolère que le routeur comme</a:t>
            </a:r>
            <a:endParaRPr/>
          </a:p>
          <a:p>
            <a:pPr indent="0" lvl="0" marL="76200" marR="0" rtl="0" algn="l">
              <a:lnSpc>
                <a:spcPct val="100000"/>
              </a:lnSpc>
              <a:spcBef>
                <a:spcPts val="0"/>
              </a:spcBef>
              <a:spcAft>
                <a:spcPts val="0"/>
              </a:spcAft>
              <a:buNone/>
            </a:pPr>
            <a:r>
              <a:rPr b="0" i="0" lang="fr" sz="1600" u="none" cap="none" strike="noStrike">
                <a:solidFill>
                  <a:schemeClr val="dk1"/>
                </a:solidFill>
                <a:latin typeface="Roboto Condensed"/>
                <a:ea typeface="Roboto Condensed"/>
                <a:cs typeface="Roboto Condensed"/>
                <a:sym typeface="Roboto Condensed"/>
              </a:rPr>
              <a:t>DHCP via son interface e0/0 </a:t>
            </a:r>
            <a:endParaRPr/>
          </a:p>
        </p:txBody>
      </p:sp>
      <p:cxnSp>
        <p:nvCxnSpPr>
          <p:cNvPr id="479" name="Google Shape;479;p35"/>
          <p:cNvCxnSpPr/>
          <p:nvPr/>
        </p:nvCxnSpPr>
        <p:spPr>
          <a:xfrm rot="10800000">
            <a:off x="4075200" y="2196000"/>
            <a:ext cx="0" cy="273600"/>
          </a:xfrm>
          <a:prstGeom prst="straightConnector1">
            <a:avLst/>
          </a:prstGeom>
          <a:noFill/>
          <a:ln cap="flat" cmpd="sng" w="28575">
            <a:solidFill>
              <a:schemeClr val="accent6"/>
            </a:solidFill>
            <a:prstDash val="solid"/>
            <a:round/>
            <a:headEnd len="sm" w="sm" type="none"/>
            <a:tailEnd len="sm" w="sm" type="none"/>
          </a:ln>
        </p:spPr>
      </p:cxnSp>
      <p:cxnSp>
        <p:nvCxnSpPr>
          <p:cNvPr id="480" name="Google Shape;480;p35"/>
          <p:cNvCxnSpPr/>
          <p:nvPr/>
        </p:nvCxnSpPr>
        <p:spPr>
          <a:xfrm flipH="1" rot="10800000">
            <a:off x="4075200" y="1901101"/>
            <a:ext cx="1108800" cy="431700"/>
          </a:xfrm>
          <a:prstGeom prst="straightConnector1">
            <a:avLst/>
          </a:prstGeom>
          <a:noFill/>
          <a:ln cap="flat" cmpd="sng" w="28575">
            <a:solidFill>
              <a:schemeClr val="accent6"/>
            </a:solidFill>
            <a:prstDash val="solid"/>
            <a:round/>
            <a:headEnd len="sm" w="sm" type="none"/>
            <a:tailEnd len="sm" w="sm" type="none"/>
          </a:ln>
        </p:spPr>
      </p:cxnSp>
      <p:cxnSp>
        <p:nvCxnSpPr>
          <p:cNvPr id="481" name="Google Shape;481;p35"/>
          <p:cNvCxnSpPr/>
          <p:nvPr/>
        </p:nvCxnSpPr>
        <p:spPr>
          <a:xfrm rot="10800000">
            <a:off x="4962000" y="2571900"/>
            <a:ext cx="0" cy="423300"/>
          </a:xfrm>
          <a:prstGeom prst="straightConnector1">
            <a:avLst/>
          </a:prstGeom>
          <a:noFill/>
          <a:ln cap="flat" cmpd="sng" w="28575">
            <a:solidFill>
              <a:schemeClr val="accent6"/>
            </a:solidFill>
            <a:prstDash val="solid"/>
            <a:round/>
            <a:headEnd len="sm" w="sm" type="none"/>
            <a:tailEnd len="sm" w="sm" type="none"/>
          </a:ln>
        </p:spPr>
      </p:cxnSp>
      <p:cxnSp>
        <p:nvCxnSpPr>
          <p:cNvPr id="482" name="Google Shape;482;p35"/>
          <p:cNvCxnSpPr/>
          <p:nvPr/>
        </p:nvCxnSpPr>
        <p:spPr>
          <a:xfrm flipH="1" rot="10800000">
            <a:off x="4962000" y="2594406"/>
            <a:ext cx="805200" cy="171000"/>
          </a:xfrm>
          <a:prstGeom prst="straightConnector1">
            <a:avLst/>
          </a:prstGeom>
          <a:noFill/>
          <a:ln cap="flat" cmpd="sng" w="28575">
            <a:solidFill>
              <a:schemeClr val="accent6"/>
            </a:solidFill>
            <a:prstDash val="solid"/>
            <a:round/>
            <a:headEnd len="sm" w="sm" type="none"/>
            <a:tailEnd len="sm" w="sm" type="none"/>
          </a:ln>
        </p:spPr>
      </p:cxnSp>
      <p:sp>
        <p:nvSpPr>
          <p:cNvPr id="483" name="Google Shape;483;p35"/>
          <p:cNvSpPr txBox="1"/>
          <p:nvPr/>
        </p:nvSpPr>
        <p:spPr>
          <a:xfrm>
            <a:off x="5682000" y="2398719"/>
            <a:ext cx="3160800" cy="3918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600" u="none" cap="none" strike="noStrike">
                <a:solidFill>
                  <a:schemeClr val="dk1"/>
                </a:solidFill>
                <a:latin typeface="Roboto Condensed"/>
                <a:ea typeface="Roboto Condensed"/>
                <a:cs typeface="Roboto Condensed"/>
                <a:sym typeface="Roboto Condensed"/>
              </a:rPr>
              <a:t>Pas de DHCP autorisé sur les interfaces e0/1,2,3</a:t>
            </a:r>
            <a:endParaRPr/>
          </a:p>
        </p:txBody>
      </p:sp>
      <p:cxnSp>
        <p:nvCxnSpPr>
          <p:cNvPr id="484" name="Google Shape;484;p35"/>
          <p:cNvCxnSpPr/>
          <p:nvPr/>
        </p:nvCxnSpPr>
        <p:spPr>
          <a:xfrm rot="10800000">
            <a:off x="3644400" y="3275867"/>
            <a:ext cx="0" cy="198900"/>
          </a:xfrm>
          <a:prstGeom prst="straightConnector1">
            <a:avLst/>
          </a:prstGeom>
          <a:noFill/>
          <a:ln cap="flat" cmpd="sng" w="28575">
            <a:solidFill>
              <a:schemeClr val="accent6"/>
            </a:solidFill>
            <a:prstDash val="solid"/>
            <a:round/>
            <a:headEnd len="sm" w="sm" type="none"/>
            <a:tailEnd len="sm" w="sm" type="none"/>
          </a:ln>
        </p:spPr>
      </p:cxnSp>
      <p:cxnSp>
        <p:nvCxnSpPr>
          <p:cNvPr id="485" name="Google Shape;485;p35"/>
          <p:cNvCxnSpPr/>
          <p:nvPr/>
        </p:nvCxnSpPr>
        <p:spPr>
          <a:xfrm flipH="1" rot="10800000">
            <a:off x="3644400" y="3088286"/>
            <a:ext cx="2037600" cy="287100"/>
          </a:xfrm>
          <a:prstGeom prst="straightConnector1">
            <a:avLst/>
          </a:prstGeom>
          <a:noFill/>
          <a:ln cap="flat" cmpd="sng" w="28575">
            <a:solidFill>
              <a:schemeClr val="accent6"/>
            </a:solidFill>
            <a:prstDash val="solid"/>
            <a:round/>
            <a:headEnd len="sm" w="sm" type="none"/>
            <a:tailEnd len="sm" w="sm" type="none"/>
          </a:ln>
        </p:spPr>
      </p:cxnSp>
      <p:sp>
        <p:nvSpPr>
          <p:cNvPr id="486" name="Google Shape;486;p35"/>
          <p:cNvSpPr txBox="1"/>
          <p:nvPr/>
        </p:nvSpPr>
        <p:spPr>
          <a:xfrm>
            <a:off x="5636401" y="2855231"/>
            <a:ext cx="3160800" cy="3918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600" u="none" cap="none" strike="noStrike">
                <a:solidFill>
                  <a:schemeClr val="dk1"/>
                </a:solidFill>
                <a:latin typeface="Roboto Condensed"/>
                <a:ea typeface="Roboto Condensed"/>
                <a:cs typeface="Roboto Condensed"/>
                <a:sym typeface="Roboto Condensed"/>
              </a:rPr>
              <a:t>Activation du DHCP Snooping</a:t>
            </a:r>
            <a:endParaRPr b="0" i="0" sz="1600" u="none" cap="none" strike="noStrike">
              <a:solidFill>
                <a:schemeClr val="dk1"/>
              </a:solidFill>
              <a:latin typeface="Roboto Condensed"/>
              <a:ea typeface="Roboto Condensed"/>
              <a:cs typeface="Roboto Condensed"/>
              <a:sym typeface="Roboto Condensed"/>
            </a:endParaRPr>
          </a:p>
        </p:txBody>
      </p:sp>
      <p:sp>
        <p:nvSpPr>
          <p:cNvPr id="487" name="Google Shape;487;p35"/>
          <p:cNvSpPr txBox="1"/>
          <p:nvPr/>
        </p:nvSpPr>
        <p:spPr>
          <a:xfrm>
            <a:off x="0" y="4132067"/>
            <a:ext cx="6190500" cy="3918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600" u="none" cap="none" strike="noStrike">
                <a:solidFill>
                  <a:schemeClr val="dk1"/>
                </a:solidFill>
                <a:latin typeface="Roboto Condensed"/>
                <a:ea typeface="Roboto Condensed"/>
                <a:cs typeface="Roboto Condensed"/>
                <a:sym typeface="Roboto Condensed"/>
              </a:rPr>
              <a:t>Le switch nous informe de requêtes ARP invalides provenant de l’interface du rogue DHCP et nous donne son IP : </a:t>
            </a:r>
            <a:endParaRPr/>
          </a:p>
        </p:txBody>
      </p:sp>
      <p:pic>
        <p:nvPicPr>
          <p:cNvPr id="488" name="Google Shape;488;p35"/>
          <p:cNvPicPr preferRelativeResize="0"/>
          <p:nvPr/>
        </p:nvPicPr>
        <p:blipFill rotWithShape="1">
          <a:blip r:embed="rId4">
            <a:alphaModFix/>
          </a:blip>
          <a:srcRect b="0" l="0" r="0" t="0"/>
          <a:stretch/>
        </p:blipFill>
        <p:spPr>
          <a:xfrm>
            <a:off x="290914" y="4667933"/>
            <a:ext cx="6706970" cy="199397"/>
          </a:xfrm>
          <a:prstGeom prst="rect">
            <a:avLst/>
          </a:prstGeom>
          <a:noFill/>
          <a:ln>
            <a:noFill/>
          </a:ln>
        </p:spPr>
      </p:pic>
      <p:sp>
        <p:nvSpPr>
          <p:cNvPr id="489" name="Google Shape;489;p35"/>
          <p:cNvSpPr txBox="1"/>
          <p:nvPr/>
        </p:nvSpPr>
        <p:spPr>
          <a:xfrm>
            <a:off x="33600" y="3668192"/>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000" u="none" cap="none" strike="noStrike">
                <a:solidFill>
                  <a:schemeClr val="accent6"/>
                </a:solidFill>
                <a:latin typeface="Roboto Condensed"/>
                <a:ea typeface="Roboto Condensed"/>
                <a:cs typeface="Roboto Condensed"/>
                <a:sym typeface="Roboto Condensed"/>
              </a:rPr>
              <a:t>Test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6"/>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DHCP Snooping</a:t>
            </a:r>
            <a:endParaRPr sz="3200">
              <a:solidFill>
                <a:schemeClr val="lt1"/>
              </a:solidFill>
            </a:endParaRPr>
          </a:p>
        </p:txBody>
      </p:sp>
      <p:sp>
        <p:nvSpPr>
          <p:cNvPr id="495" name="Google Shape;495;p3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496" name="Google Shape;496;p36"/>
          <p:cNvGrpSpPr/>
          <p:nvPr/>
        </p:nvGrpSpPr>
        <p:grpSpPr>
          <a:xfrm>
            <a:off x="327429" y="574113"/>
            <a:ext cx="309041" cy="403123"/>
            <a:chOff x="590250" y="244200"/>
            <a:chExt cx="407975" cy="532175"/>
          </a:xfrm>
        </p:grpSpPr>
        <p:sp>
          <p:nvSpPr>
            <p:cNvPr id="497" name="Google Shape;497;p36"/>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6"/>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6"/>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6"/>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6"/>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6"/>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6"/>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6"/>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6"/>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6"/>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6"/>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6"/>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6"/>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6"/>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1" name="Google Shape;511;p36"/>
          <p:cNvSpPr txBox="1"/>
          <p:nvPr/>
        </p:nvSpPr>
        <p:spPr>
          <a:xfrm>
            <a:off x="64800" y="130928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400" u="none" cap="none" strike="noStrike">
                <a:solidFill>
                  <a:schemeClr val="accent6"/>
                </a:solidFill>
                <a:latin typeface="Roboto Condensed"/>
                <a:ea typeface="Roboto Condensed"/>
                <a:cs typeface="Roboto Condensed"/>
                <a:sym typeface="Roboto Condensed"/>
              </a:rPr>
              <a:t>Activation des sécurités du switch :</a:t>
            </a:r>
            <a:endParaRPr/>
          </a:p>
        </p:txBody>
      </p:sp>
      <p:sp>
        <p:nvSpPr>
          <p:cNvPr id="512" name="Google Shape;512;p36"/>
          <p:cNvSpPr txBox="1"/>
          <p:nvPr/>
        </p:nvSpPr>
        <p:spPr>
          <a:xfrm>
            <a:off x="3535200" y="1870153"/>
            <a:ext cx="5120400" cy="7554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600" u="none" cap="none" strike="noStrike">
                <a:solidFill>
                  <a:schemeClr val="dk1"/>
                </a:solidFill>
                <a:latin typeface="Roboto Condensed"/>
                <a:ea typeface="Roboto Condensed"/>
                <a:cs typeface="Roboto Condensed"/>
                <a:sym typeface="Roboto Condensed"/>
              </a:rPr>
              <a:t>Avant activation DHCP Snooping sur le switch le DHCP Sain n’a attribué qu’une IP du fait de la présence du Rogue DHCP</a:t>
            </a:r>
            <a:endParaRPr/>
          </a:p>
        </p:txBody>
      </p:sp>
      <p:pic>
        <p:nvPicPr>
          <p:cNvPr id="513" name="Google Shape;513;p36"/>
          <p:cNvPicPr preferRelativeResize="0"/>
          <p:nvPr/>
        </p:nvPicPr>
        <p:blipFill rotWithShape="1">
          <a:blip r:embed="rId3">
            <a:alphaModFix/>
          </a:blip>
          <a:srcRect b="0" l="0" r="45787" t="0"/>
          <a:stretch/>
        </p:blipFill>
        <p:spPr>
          <a:xfrm>
            <a:off x="580661" y="1870153"/>
            <a:ext cx="2976000" cy="834300"/>
          </a:xfrm>
          <a:prstGeom prst="roundRect">
            <a:avLst>
              <a:gd fmla="val 12854" name="adj"/>
            </a:avLst>
          </a:prstGeom>
          <a:noFill/>
          <a:ln>
            <a:noFill/>
          </a:ln>
        </p:spPr>
      </p:pic>
      <p:pic>
        <p:nvPicPr>
          <p:cNvPr id="514" name="Google Shape;514;p36"/>
          <p:cNvPicPr preferRelativeResize="0"/>
          <p:nvPr/>
        </p:nvPicPr>
        <p:blipFill rotWithShape="1">
          <a:blip r:embed="rId4">
            <a:alphaModFix/>
          </a:blip>
          <a:srcRect b="0" l="0" r="48365" t="0"/>
          <a:stretch/>
        </p:blipFill>
        <p:spPr>
          <a:xfrm>
            <a:off x="546517" y="2791883"/>
            <a:ext cx="3176700" cy="1263300"/>
          </a:xfrm>
          <a:prstGeom prst="roundRect">
            <a:avLst>
              <a:gd fmla="val 6376" name="adj"/>
            </a:avLst>
          </a:prstGeom>
          <a:noFill/>
          <a:ln>
            <a:noFill/>
          </a:ln>
        </p:spPr>
      </p:pic>
      <p:sp>
        <p:nvSpPr>
          <p:cNvPr id="515" name="Google Shape;515;p36"/>
          <p:cNvSpPr txBox="1"/>
          <p:nvPr/>
        </p:nvSpPr>
        <p:spPr>
          <a:xfrm>
            <a:off x="148438" y="4055167"/>
            <a:ext cx="6825600" cy="7554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600" u="none" cap="none" strike="noStrike">
                <a:solidFill>
                  <a:schemeClr val="dk1"/>
                </a:solidFill>
                <a:latin typeface="Roboto Condensed"/>
                <a:ea typeface="Roboto Condensed"/>
                <a:cs typeface="Roboto Condensed"/>
                <a:sym typeface="Roboto Condensed"/>
              </a:rPr>
              <a:t>Après activation, notre victime vient bien se connecter au router (DHCP sain) </a:t>
            </a:r>
            <a:r>
              <a:rPr b="0" i="0" lang="fr" sz="1600" u="none" cap="none" strike="noStrike">
                <a:solidFill>
                  <a:schemeClr val="accent6"/>
                </a:solidFill>
                <a:latin typeface="Roboto Condensed"/>
                <a:ea typeface="Roboto Condensed"/>
                <a:cs typeface="Roboto Condensed"/>
                <a:sym typeface="Roboto Condensed"/>
              </a:rPr>
              <a:t>car nous avons bloqué les requêtes ARP provenant d’autres interfaces.</a:t>
            </a:r>
            <a:endParaRPr/>
          </a:p>
        </p:txBody>
      </p:sp>
      <p:sp>
        <p:nvSpPr>
          <p:cNvPr id="516" name="Google Shape;516;p36"/>
          <p:cNvSpPr/>
          <p:nvPr/>
        </p:nvSpPr>
        <p:spPr>
          <a:xfrm>
            <a:off x="546517" y="3600079"/>
            <a:ext cx="1152600" cy="193200"/>
          </a:xfrm>
          <a:prstGeom prst="roundRect">
            <a:avLst>
              <a:gd fmla="val 16667" name="adj"/>
            </a:avLst>
          </a:prstGeom>
          <a:noFill/>
          <a:ln cap="flat" cmpd="sng" w="25400">
            <a:solidFill>
              <a:srgbClr val="D26F00">
                <a:alpha val="7059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8" name="Shape 218"/>
        <p:cNvGrpSpPr/>
        <p:nvPr/>
      </p:nvGrpSpPr>
      <p:grpSpPr>
        <a:xfrm>
          <a:off x="0" y="0"/>
          <a:ext cx="0" cy="0"/>
          <a:chOff x="0" y="0"/>
          <a:chExt cx="0" cy="0"/>
        </a:xfrm>
      </p:grpSpPr>
      <p:pic>
        <p:nvPicPr>
          <p:cNvPr id="219" name="Google Shape;219;p1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Morceau de bande adhésive tenant une note sur la diapositive&#10;" id="220" name="Google Shape;220;p1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21" name="Google Shape;221;p19"/>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fr" sz="3000">
                <a:solidFill>
                  <a:schemeClr val="lt2"/>
                </a:solidFill>
                <a:latin typeface="Raleway"/>
                <a:ea typeface="Raleway"/>
                <a:cs typeface="Raleway"/>
                <a:sym typeface="Raleway"/>
              </a:rPr>
              <a:t>1. Projet</a:t>
            </a:r>
            <a:endParaRPr b="1" sz="3000">
              <a:solidFill>
                <a:schemeClr val="lt2"/>
              </a:solidFill>
              <a:latin typeface="Raleway"/>
              <a:ea typeface="Raleway"/>
              <a:cs typeface="Raleway"/>
              <a:sym typeface="Raleway"/>
            </a:endParaRPr>
          </a:p>
        </p:txBody>
      </p:sp>
      <p:sp>
        <p:nvSpPr>
          <p:cNvPr id="222" name="Google Shape;222;p19"/>
          <p:cNvSpPr txBox="1"/>
          <p:nvPr>
            <p:ph idx="4294967295" type="body"/>
          </p:nvPr>
        </p:nvSpPr>
        <p:spPr>
          <a:xfrm>
            <a:off x="2855550" y="1377475"/>
            <a:ext cx="3593100" cy="3327900"/>
          </a:xfrm>
          <a:prstGeom prst="rect">
            <a:avLst/>
          </a:prstGeom>
        </p:spPr>
        <p:txBody>
          <a:bodyPr anchorCtr="0" anchor="t" bIns="91425" lIns="91425" spcFirstLastPara="1" rIns="91425" wrap="square" tIns="91425">
            <a:normAutofit/>
          </a:bodyPr>
          <a:lstStyle/>
          <a:p>
            <a:pPr indent="-355600" lvl="0" marL="457200" rtl="0" algn="l">
              <a:spcBef>
                <a:spcPts val="1200"/>
              </a:spcBef>
              <a:spcAft>
                <a:spcPts val="0"/>
              </a:spcAft>
              <a:buClr>
                <a:srgbClr val="000000"/>
              </a:buClr>
              <a:buSzPts val="2000"/>
              <a:buFont typeface="Arial"/>
              <a:buChar char="➔"/>
            </a:pPr>
            <a:r>
              <a:rPr b="1" lang="fr" sz="2000">
                <a:solidFill>
                  <a:srgbClr val="000000"/>
                </a:solidFill>
                <a:latin typeface="Arial"/>
                <a:ea typeface="Arial"/>
                <a:cs typeface="Arial"/>
                <a:sym typeface="Arial"/>
              </a:rPr>
              <a:t>Réseaux </a:t>
            </a:r>
            <a:r>
              <a:rPr lang="fr" sz="2000">
                <a:solidFill>
                  <a:srgbClr val="000000"/>
                </a:solidFill>
                <a:latin typeface="Arial"/>
                <a:ea typeface="Arial"/>
                <a:cs typeface="Arial"/>
                <a:sym typeface="Arial"/>
              </a:rPr>
              <a:t>: VLAN, Routage OSPF, VPN, </a:t>
            </a:r>
            <a:r>
              <a:rPr lang="fr" sz="2000">
                <a:solidFill>
                  <a:srgbClr val="000000"/>
                </a:solidFill>
                <a:latin typeface="Arial"/>
                <a:ea typeface="Arial"/>
                <a:cs typeface="Arial"/>
                <a:sym typeface="Arial"/>
              </a:rPr>
              <a:t>NAT/PAT</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b="1" lang="fr" sz="2000">
                <a:solidFill>
                  <a:srgbClr val="000000"/>
                </a:solidFill>
                <a:latin typeface="Arial"/>
                <a:ea typeface="Arial"/>
                <a:cs typeface="Arial"/>
                <a:sym typeface="Arial"/>
              </a:rPr>
              <a:t>Serveurs :</a:t>
            </a:r>
            <a:r>
              <a:rPr lang="fr" sz="2000">
                <a:solidFill>
                  <a:srgbClr val="000000"/>
                </a:solidFill>
                <a:latin typeface="Arial"/>
                <a:ea typeface="Arial"/>
                <a:cs typeface="Arial"/>
                <a:sym typeface="Arial"/>
              </a:rPr>
              <a:t> FireWall, DHCP/DNS</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b="1" lang="fr" sz="2000">
                <a:solidFill>
                  <a:srgbClr val="000000"/>
                </a:solidFill>
                <a:latin typeface="Arial"/>
                <a:ea typeface="Arial"/>
                <a:cs typeface="Arial"/>
                <a:sym typeface="Arial"/>
              </a:rPr>
              <a:t>Collaboration : </a:t>
            </a:r>
            <a:r>
              <a:rPr lang="fr" sz="2000">
                <a:solidFill>
                  <a:srgbClr val="000000"/>
                </a:solidFill>
                <a:latin typeface="Arial"/>
                <a:ea typeface="Arial"/>
                <a:cs typeface="Arial"/>
                <a:sym typeface="Arial"/>
              </a:rPr>
              <a:t>HackMD, Planner</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b="1" lang="fr" sz="2000">
                <a:solidFill>
                  <a:srgbClr val="000000"/>
                </a:solidFill>
                <a:latin typeface="Arial"/>
                <a:ea typeface="Arial"/>
                <a:cs typeface="Arial"/>
                <a:sym typeface="Arial"/>
              </a:rPr>
              <a:t>Notions choisies</a:t>
            </a:r>
            <a:endParaRPr b="1" sz="20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7"/>
          <p:cNvSpPr txBox="1"/>
          <p:nvPr>
            <p:ph type="ctrTitle"/>
          </p:nvPr>
        </p:nvSpPr>
        <p:spPr>
          <a:xfrm>
            <a:off x="159681" y="2956469"/>
            <a:ext cx="4558800" cy="98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fr" sz="4000"/>
              <a:t>OSPF</a:t>
            </a:r>
            <a:endParaRPr sz="4000"/>
          </a:p>
        </p:txBody>
      </p:sp>
      <p:sp>
        <p:nvSpPr>
          <p:cNvPr id="522" name="Google Shape;522;p37"/>
          <p:cNvSpPr txBox="1"/>
          <p:nvPr>
            <p:ph idx="1" type="subTitle"/>
          </p:nvPr>
        </p:nvSpPr>
        <p:spPr>
          <a:xfrm>
            <a:off x="134025" y="3752402"/>
            <a:ext cx="4610100" cy="69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2000"/>
              <a:buNone/>
            </a:pPr>
            <a:r>
              <a:rPr lang="fr"/>
              <a:t>Définition et application du protocole de routage</a:t>
            </a:r>
            <a:endParaRPr/>
          </a:p>
        </p:txBody>
      </p:sp>
      <p:sp>
        <p:nvSpPr>
          <p:cNvPr id="523" name="Google Shape;523;p3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pic>
        <p:nvPicPr>
          <p:cNvPr id="524" name="Google Shape;524;p37"/>
          <p:cNvPicPr preferRelativeResize="0"/>
          <p:nvPr/>
        </p:nvPicPr>
        <p:blipFill>
          <a:blip r:embed="rId3">
            <a:alphaModFix/>
          </a:blip>
          <a:stretch>
            <a:fillRect/>
          </a:stretch>
        </p:blipFill>
        <p:spPr>
          <a:xfrm>
            <a:off x="286304" y="449775"/>
            <a:ext cx="3780000" cy="2017500"/>
          </a:xfrm>
          <a:prstGeom prst="roundRect">
            <a:avLst>
              <a:gd fmla="val 16667" name="adj"/>
            </a:avLst>
          </a:prstGeom>
          <a:noFill/>
          <a:ln>
            <a:noFill/>
          </a:ln>
        </p:spPr>
      </p:pic>
      <p:pic>
        <p:nvPicPr>
          <p:cNvPr id="525" name="Google Shape;525;p37"/>
          <p:cNvPicPr preferRelativeResize="0"/>
          <p:nvPr/>
        </p:nvPicPr>
        <p:blipFill>
          <a:blip r:embed="rId4">
            <a:alphaModFix/>
          </a:blip>
          <a:stretch>
            <a:fillRect/>
          </a:stretch>
        </p:blipFill>
        <p:spPr>
          <a:xfrm>
            <a:off x="6932975" y="2085225"/>
            <a:ext cx="2073275" cy="1417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8"/>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t>Protocole de routage OSPF</a:t>
            </a:r>
            <a:endParaRPr sz="3200">
              <a:solidFill>
                <a:schemeClr val="lt1"/>
              </a:solidFill>
            </a:endParaRPr>
          </a:p>
        </p:txBody>
      </p:sp>
      <p:sp>
        <p:nvSpPr>
          <p:cNvPr id="531" name="Google Shape;531;p3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532" name="Google Shape;532;p38"/>
          <p:cNvGrpSpPr/>
          <p:nvPr/>
        </p:nvGrpSpPr>
        <p:grpSpPr>
          <a:xfrm>
            <a:off x="327429" y="574113"/>
            <a:ext cx="309041" cy="403123"/>
            <a:chOff x="590250" y="244200"/>
            <a:chExt cx="407975" cy="532175"/>
          </a:xfrm>
        </p:grpSpPr>
        <p:sp>
          <p:nvSpPr>
            <p:cNvPr id="533" name="Google Shape;533;p38"/>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8"/>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8"/>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8"/>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8"/>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8"/>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8"/>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8"/>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8"/>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8"/>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8"/>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8"/>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8"/>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8"/>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7" name="Google Shape;547;p38"/>
          <p:cNvSpPr txBox="1"/>
          <p:nvPr/>
        </p:nvSpPr>
        <p:spPr>
          <a:xfrm>
            <a:off x="64800" y="142983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lang="fr" sz="2400">
                <a:solidFill>
                  <a:schemeClr val="accent6"/>
                </a:solidFill>
                <a:latin typeface="Roboto Condensed"/>
                <a:ea typeface="Roboto Condensed"/>
                <a:cs typeface="Roboto Condensed"/>
                <a:sym typeface="Roboto Condensed"/>
              </a:rPr>
              <a:t>Définition et usages</a:t>
            </a:r>
            <a:endParaRPr/>
          </a:p>
        </p:txBody>
      </p:sp>
      <p:sp>
        <p:nvSpPr>
          <p:cNvPr id="548" name="Google Shape;548;p38"/>
          <p:cNvSpPr txBox="1"/>
          <p:nvPr/>
        </p:nvSpPr>
        <p:spPr>
          <a:xfrm>
            <a:off x="610650" y="1974700"/>
            <a:ext cx="7922700" cy="19848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lang="fr" sz="1500">
                <a:solidFill>
                  <a:srgbClr val="333333"/>
                </a:solidFill>
                <a:highlight>
                  <a:srgbClr val="FFFFFF"/>
                </a:highlight>
                <a:latin typeface="Roboto Condensed"/>
                <a:ea typeface="Roboto Condensed"/>
                <a:cs typeface="Roboto Condensed"/>
                <a:sym typeface="Roboto Condensed"/>
              </a:rPr>
              <a:t>La technologie OSPF (Open Shortest Path First) est un </a:t>
            </a:r>
            <a:r>
              <a:rPr lang="fr" sz="1500">
                <a:solidFill>
                  <a:schemeClr val="accent6"/>
                </a:solidFill>
                <a:highlight>
                  <a:srgbClr val="FFFFFF"/>
                </a:highlight>
                <a:latin typeface="Roboto Condensed"/>
                <a:ea typeface="Roboto Condensed"/>
                <a:cs typeface="Roboto Condensed"/>
                <a:sym typeface="Roboto Condensed"/>
              </a:rPr>
              <a:t>protocole servant à déterminer le meilleur chemin entre que peuvent emprunter des paquets pour transiter par une série de réseaux connectés par des routeurs.</a:t>
            </a:r>
            <a:endParaRPr sz="1500">
              <a:solidFill>
                <a:schemeClr val="accent6"/>
              </a:solidFill>
              <a:highlight>
                <a:srgbClr val="FFFFFF"/>
              </a:highlight>
              <a:latin typeface="Roboto Condensed"/>
              <a:ea typeface="Roboto Condensed"/>
              <a:cs typeface="Roboto Condensed"/>
              <a:sym typeface="Roboto Condensed"/>
            </a:endParaRPr>
          </a:p>
          <a:p>
            <a:pPr indent="0" lvl="0" marL="76200" marR="0" rtl="0" algn="just">
              <a:lnSpc>
                <a:spcPct val="100000"/>
              </a:lnSpc>
              <a:spcBef>
                <a:spcPts val="0"/>
              </a:spcBef>
              <a:spcAft>
                <a:spcPts val="0"/>
              </a:spcAft>
              <a:buNone/>
            </a:pPr>
            <a:r>
              <a:t/>
            </a:r>
            <a:endParaRPr sz="1500">
              <a:solidFill>
                <a:srgbClr val="333333"/>
              </a:solidFill>
              <a:highlight>
                <a:srgbClr val="FFFFFF"/>
              </a:highlight>
              <a:latin typeface="Roboto Condensed"/>
              <a:ea typeface="Roboto Condensed"/>
              <a:cs typeface="Roboto Condensed"/>
              <a:sym typeface="Roboto Condensed"/>
            </a:endParaRPr>
          </a:p>
          <a:p>
            <a:pPr indent="0" lvl="0" marL="76200" marR="0" rtl="0" algn="just">
              <a:lnSpc>
                <a:spcPct val="100000"/>
              </a:lnSpc>
              <a:spcBef>
                <a:spcPts val="0"/>
              </a:spcBef>
              <a:spcAft>
                <a:spcPts val="0"/>
              </a:spcAft>
              <a:buNone/>
            </a:pPr>
            <a:r>
              <a:rPr lang="fr" sz="1500">
                <a:solidFill>
                  <a:srgbClr val="333333"/>
                </a:solidFill>
                <a:highlight>
                  <a:srgbClr val="FFFFFF"/>
                </a:highlight>
                <a:latin typeface="Roboto Condensed"/>
                <a:ea typeface="Roboto Condensed"/>
                <a:cs typeface="Roboto Condensed"/>
                <a:sym typeface="Roboto Condensed"/>
              </a:rPr>
              <a:t>Ainsi un routeur qui détecte une modification d’une table de routage ou un changement intervenant sur le réseau, relaie l’information instantanément en multidiffusion à tous les autres hôtes OSPF présents sur le réseau. Ceux-ci disposent alors d’une table de routage commune contenant les mêmes informations.</a:t>
            </a:r>
            <a:endParaRPr sz="1500">
              <a:solidFill>
                <a:srgbClr val="333333"/>
              </a:solidFill>
              <a:highlight>
                <a:srgbClr val="FFFFFF"/>
              </a:highlight>
              <a:latin typeface="Roboto Condensed"/>
              <a:ea typeface="Roboto Condensed"/>
              <a:cs typeface="Roboto Condensed"/>
              <a:sym typeface="Roboto Condensed"/>
            </a:endParaRPr>
          </a:p>
        </p:txBody>
      </p:sp>
      <p:sp>
        <p:nvSpPr>
          <p:cNvPr id="549" name="Google Shape;549;p38"/>
          <p:cNvSpPr txBox="1"/>
          <p:nvPr/>
        </p:nvSpPr>
        <p:spPr>
          <a:xfrm>
            <a:off x="148438" y="4055167"/>
            <a:ext cx="6825600" cy="7554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lang="fr" sz="1600">
                <a:solidFill>
                  <a:schemeClr val="dk1"/>
                </a:solidFill>
                <a:latin typeface="Roboto Condensed"/>
                <a:ea typeface="Roboto Condensed"/>
                <a:cs typeface="Roboto Condensed"/>
                <a:sym typeface="Roboto Condensed"/>
              </a:rPr>
              <a:t>Ce protocole nous permet donc </a:t>
            </a:r>
            <a:r>
              <a:rPr lang="fr" sz="1600">
                <a:solidFill>
                  <a:schemeClr val="accent6"/>
                </a:solidFill>
                <a:latin typeface="Roboto Condensed"/>
                <a:ea typeface="Roboto Condensed"/>
                <a:cs typeface="Roboto Condensed"/>
                <a:sym typeface="Roboto Condensed"/>
              </a:rPr>
              <a:t>d’établir des échanges de paquets entre des appareils étant dans des sous réseaux différents et cela via leurs routeurs.</a:t>
            </a:r>
            <a:endParaRPr>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9"/>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t>Protocole de routage OSPF</a:t>
            </a:r>
            <a:endParaRPr sz="3200">
              <a:solidFill>
                <a:schemeClr val="lt1"/>
              </a:solidFill>
            </a:endParaRPr>
          </a:p>
        </p:txBody>
      </p:sp>
      <p:sp>
        <p:nvSpPr>
          <p:cNvPr id="555" name="Google Shape;555;p3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556" name="Google Shape;556;p39"/>
          <p:cNvGrpSpPr/>
          <p:nvPr/>
        </p:nvGrpSpPr>
        <p:grpSpPr>
          <a:xfrm>
            <a:off x="327429" y="574113"/>
            <a:ext cx="309041" cy="403123"/>
            <a:chOff x="590250" y="244200"/>
            <a:chExt cx="407975" cy="532175"/>
          </a:xfrm>
        </p:grpSpPr>
        <p:sp>
          <p:nvSpPr>
            <p:cNvPr id="557" name="Google Shape;557;p39"/>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9"/>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9"/>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9"/>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9"/>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9"/>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9"/>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9"/>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9"/>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9"/>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9"/>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9"/>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9"/>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9"/>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1" name="Google Shape;571;p39"/>
          <p:cNvSpPr txBox="1"/>
          <p:nvPr/>
        </p:nvSpPr>
        <p:spPr>
          <a:xfrm>
            <a:off x="64800" y="142983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lang="fr" sz="2400">
                <a:solidFill>
                  <a:schemeClr val="accent6"/>
                </a:solidFill>
                <a:latin typeface="Roboto Condensed"/>
                <a:ea typeface="Roboto Condensed"/>
                <a:cs typeface="Roboto Condensed"/>
                <a:sym typeface="Roboto Condensed"/>
              </a:rPr>
              <a:t>Application</a:t>
            </a:r>
            <a:endParaRPr/>
          </a:p>
        </p:txBody>
      </p:sp>
      <p:sp>
        <p:nvSpPr>
          <p:cNvPr id="572" name="Google Shape;572;p39"/>
          <p:cNvSpPr txBox="1"/>
          <p:nvPr/>
        </p:nvSpPr>
        <p:spPr>
          <a:xfrm>
            <a:off x="64800" y="4182925"/>
            <a:ext cx="6316500" cy="7554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lang="fr" sz="1600">
                <a:solidFill>
                  <a:schemeClr val="dk1"/>
                </a:solidFill>
                <a:latin typeface="Roboto Condensed"/>
                <a:ea typeface="Roboto Condensed"/>
                <a:cs typeface="Roboto Condensed"/>
                <a:sym typeface="Roboto Condensed"/>
              </a:rPr>
              <a:t>Dans le cas de notre architecture virtualisée, nous avons configuré le protocole OSPF </a:t>
            </a:r>
            <a:r>
              <a:rPr lang="fr" sz="1600">
                <a:solidFill>
                  <a:schemeClr val="accent6"/>
                </a:solidFill>
                <a:latin typeface="Roboto Condensed"/>
                <a:ea typeface="Roboto Condensed"/>
                <a:cs typeface="Roboto Condensed"/>
                <a:sym typeface="Roboto Condensed"/>
              </a:rPr>
              <a:t>sur les 3 routeurs qui relient les réseaux 192.168.1.0, 192.168.2.0 et 192.168.3.0</a:t>
            </a:r>
            <a:endParaRPr>
              <a:solidFill>
                <a:schemeClr val="accent6"/>
              </a:solidFill>
            </a:endParaRPr>
          </a:p>
        </p:txBody>
      </p:sp>
      <p:pic>
        <p:nvPicPr>
          <p:cNvPr id="573" name="Google Shape;573;p39"/>
          <p:cNvPicPr preferRelativeResize="0"/>
          <p:nvPr/>
        </p:nvPicPr>
        <p:blipFill rotWithShape="1">
          <a:blip r:embed="rId3">
            <a:alphaModFix/>
          </a:blip>
          <a:srcRect b="0" l="0" r="0" t="2505"/>
          <a:stretch/>
        </p:blipFill>
        <p:spPr>
          <a:xfrm>
            <a:off x="2121700" y="1366250"/>
            <a:ext cx="5694502" cy="2816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0"/>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t>Protocole de routage OSPF</a:t>
            </a:r>
            <a:endParaRPr sz="3200">
              <a:solidFill>
                <a:schemeClr val="lt1"/>
              </a:solidFill>
            </a:endParaRPr>
          </a:p>
        </p:txBody>
      </p:sp>
      <p:sp>
        <p:nvSpPr>
          <p:cNvPr id="579" name="Google Shape;579;p4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580" name="Google Shape;580;p40"/>
          <p:cNvGrpSpPr/>
          <p:nvPr/>
        </p:nvGrpSpPr>
        <p:grpSpPr>
          <a:xfrm>
            <a:off x="327429" y="574113"/>
            <a:ext cx="309041" cy="403123"/>
            <a:chOff x="590250" y="244200"/>
            <a:chExt cx="407975" cy="532175"/>
          </a:xfrm>
        </p:grpSpPr>
        <p:sp>
          <p:nvSpPr>
            <p:cNvPr id="581" name="Google Shape;581;p40"/>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0"/>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0"/>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0"/>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0"/>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0"/>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0"/>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0"/>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0"/>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0"/>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0"/>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0"/>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0"/>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0"/>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5" name="Google Shape;595;p40"/>
          <p:cNvSpPr txBox="1"/>
          <p:nvPr/>
        </p:nvSpPr>
        <p:spPr>
          <a:xfrm>
            <a:off x="64800" y="142983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lang="fr" sz="2400">
                <a:solidFill>
                  <a:schemeClr val="accent6"/>
                </a:solidFill>
                <a:latin typeface="Roboto Condensed"/>
                <a:ea typeface="Roboto Condensed"/>
                <a:cs typeface="Roboto Condensed"/>
                <a:sym typeface="Roboto Condensed"/>
              </a:rPr>
              <a:t>Application sur R1</a:t>
            </a:r>
            <a:endParaRPr/>
          </a:p>
        </p:txBody>
      </p:sp>
      <p:pic>
        <p:nvPicPr>
          <p:cNvPr id="596" name="Google Shape;596;p40"/>
          <p:cNvPicPr preferRelativeResize="0"/>
          <p:nvPr/>
        </p:nvPicPr>
        <p:blipFill rotWithShape="1">
          <a:blip r:embed="rId3">
            <a:alphaModFix/>
          </a:blip>
          <a:srcRect b="0" l="13404" r="0" t="0"/>
          <a:stretch/>
        </p:blipFill>
        <p:spPr>
          <a:xfrm>
            <a:off x="3931550" y="1794525"/>
            <a:ext cx="5173850" cy="2185700"/>
          </a:xfrm>
          <a:prstGeom prst="rect">
            <a:avLst/>
          </a:prstGeom>
          <a:noFill/>
          <a:ln>
            <a:noFill/>
          </a:ln>
        </p:spPr>
      </p:pic>
      <p:sp>
        <p:nvSpPr>
          <p:cNvPr id="597" name="Google Shape;597;p40"/>
          <p:cNvSpPr/>
          <p:nvPr/>
        </p:nvSpPr>
        <p:spPr>
          <a:xfrm>
            <a:off x="3946025" y="1792200"/>
            <a:ext cx="5159700" cy="21762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p40"/>
          <p:cNvPicPr preferRelativeResize="0"/>
          <p:nvPr/>
        </p:nvPicPr>
        <p:blipFill>
          <a:blip r:embed="rId4">
            <a:alphaModFix/>
          </a:blip>
          <a:stretch>
            <a:fillRect/>
          </a:stretch>
        </p:blipFill>
        <p:spPr>
          <a:xfrm>
            <a:off x="272125" y="2111038"/>
            <a:ext cx="4108800" cy="1099200"/>
          </a:xfrm>
          <a:prstGeom prst="roundRect">
            <a:avLst>
              <a:gd fmla="val 13262" name="adj"/>
            </a:avLst>
          </a:prstGeom>
          <a:noFill/>
          <a:ln>
            <a:noFill/>
          </a:ln>
        </p:spPr>
      </p:pic>
      <p:sp>
        <p:nvSpPr>
          <p:cNvPr id="599" name="Google Shape;599;p40"/>
          <p:cNvSpPr/>
          <p:nvPr/>
        </p:nvSpPr>
        <p:spPr>
          <a:xfrm>
            <a:off x="2885175" y="1503711"/>
            <a:ext cx="5392650" cy="1268975"/>
          </a:xfrm>
          <a:custGeom>
            <a:rect b="b" l="l" r="r" t="t"/>
            <a:pathLst>
              <a:path extrusionOk="0" h="50759" w="215706">
                <a:moveTo>
                  <a:pt x="0" y="50759"/>
                </a:moveTo>
                <a:cubicBezTo>
                  <a:pt x="3321" y="47438"/>
                  <a:pt x="8511" y="46746"/>
                  <a:pt x="12538" y="44329"/>
                </a:cubicBezTo>
                <a:cubicBezTo>
                  <a:pt x="21906" y="38707"/>
                  <a:pt x="32019" y="34428"/>
                  <a:pt x="41791" y="29542"/>
                </a:cubicBezTo>
                <a:cubicBezTo>
                  <a:pt x="74852" y="13012"/>
                  <a:pt x="112060" y="-3062"/>
                  <a:pt x="148840" y="610"/>
                </a:cubicBezTo>
                <a:cubicBezTo>
                  <a:pt x="164425" y="2166"/>
                  <a:pt x="180248" y="6339"/>
                  <a:pt x="193846" y="14111"/>
                </a:cubicBezTo>
                <a:cubicBezTo>
                  <a:pt x="203543" y="19654"/>
                  <a:pt x="209508" y="30215"/>
                  <a:pt x="215706" y="39507"/>
                </a:cubicBezTo>
              </a:path>
            </a:pathLst>
          </a:custGeom>
          <a:noFill/>
          <a:ln cap="flat" cmpd="sng" w="28575">
            <a:solidFill>
              <a:srgbClr val="00FF00"/>
            </a:solidFill>
            <a:prstDash val="solid"/>
            <a:round/>
            <a:headEnd len="med" w="med" type="none"/>
            <a:tailEnd len="med" w="med" type="triangle"/>
          </a:ln>
        </p:spPr>
      </p:sp>
      <p:sp>
        <p:nvSpPr>
          <p:cNvPr id="600" name="Google Shape;600;p40"/>
          <p:cNvSpPr/>
          <p:nvPr/>
        </p:nvSpPr>
        <p:spPr>
          <a:xfrm>
            <a:off x="2941450" y="3094125"/>
            <a:ext cx="980475" cy="498300"/>
          </a:xfrm>
          <a:custGeom>
            <a:rect b="b" l="l" r="r" t="t"/>
            <a:pathLst>
              <a:path extrusionOk="0" h="19932" w="39219">
                <a:moveTo>
                  <a:pt x="0" y="0"/>
                </a:moveTo>
                <a:cubicBezTo>
                  <a:pt x="8131" y="12204"/>
                  <a:pt x="24555" y="19932"/>
                  <a:pt x="39219" y="19932"/>
                </a:cubicBezTo>
              </a:path>
            </a:pathLst>
          </a:custGeom>
          <a:noFill/>
          <a:ln cap="flat" cmpd="sng" w="28575">
            <a:solidFill>
              <a:srgbClr val="00FF00"/>
            </a:solidFill>
            <a:prstDash val="solid"/>
            <a:round/>
            <a:headEnd len="med" w="med" type="none"/>
            <a:tailEnd len="med" w="med" type="triangl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1"/>
          <p:cNvSpPr/>
          <p:nvPr/>
        </p:nvSpPr>
        <p:spPr>
          <a:xfrm>
            <a:off x="3930100" y="1673875"/>
            <a:ext cx="5175300" cy="23241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t>Protocole de routage OSPF</a:t>
            </a:r>
            <a:endParaRPr sz="3200">
              <a:solidFill>
                <a:schemeClr val="lt1"/>
              </a:solidFill>
            </a:endParaRPr>
          </a:p>
        </p:txBody>
      </p:sp>
      <p:sp>
        <p:nvSpPr>
          <p:cNvPr id="607" name="Google Shape;607;p4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608" name="Google Shape;608;p41"/>
          <p:cNvGrpSpPr/>
          <p:nvPr/>
        </p:nvGrpSpPr>
        <p:grpSpPr>
          <a:xfrm>
            <a:off x="327429" y="574113"/>
            <a:ext cx="309041" cy="403123"/>
            <a:chOff x="590250" y="244200"/>
            <a:chExt cx="407975" cy="532175"/>
          </a:xfrm>
        </p:grpSpPr>
        <p:sp>
          <p:nvSpPr>
            <p:cNvPr id="609" name="Google Shape;609;p41"/>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1"/>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1"/>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1"/>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1"/>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1"/>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1"/>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1"/>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1"/>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1"/>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1"/>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1"/>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1"/>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1"/>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3" name="Google Shape;623;p41"/>
          <p:cNvSpPr txBox="1"/>
          <p:nvPr/>
        </p:nvSpPr>
        <p:spPr>
          <a:xfrm>
            <a:off x="64800" y="142983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lang="fr" sz="2400">
                <a:solidFill>
                  <a:schemeClr val="accent6"/>
                </a:solidFill>
                <a:latin typeface="Roboto Condensed"/>
                <a:ea typeface="Roboto Condensed"/>
                <a:cs typeface="Roboto Condensed"/>
                <a:sym typeface="Roboto Condensed"/>
              </a:rPr>
              <a:t>Application sur R2</a:t>
            </a:r>
            <a:endParaRPr/>
          </a:p>
        </p:txBody>
      </p:sp>
      <p:pic>
        <p:nvPicPr>
          <p:cNvPr id="624" name="Google Shape;624;p41"/>
          <p:cNvPicPr preferRelativeResize="0"/>
          <p:nvPr/>
        </p:nvPicPr>
        <p:blipFill>
          <a:blip r:embed="rId3">
            <a:alphaModFix/>
          </a:blip>
          <a:stretch>
            <a:fillRect/>
          </a:stretch>
        </p:blipFill>
        <p:spPr>
          <a:xfrm>
            <a:off x="3971650" y="1776775"/>
            <a:ext cx="5077800" cy="2221200"/>
          </a:xfrm>
          <a:prstGeom prst="roundRect">
            <a:avLst>
              <a:gd fmla="val 16667" name="adj"/>
            </a:avLst>
          </a:prstGeom>
          <a:noFill/>
          <a:ln>
            <a:noFill/>
          </a:ln>
        </p:spPr>
      </p:pic>
      <p:pic>
        <p:nvPicPr>
          <p:cNvPr id="625" name="Google Shape;625;p41"/>
          <p:cNvPicPr preferRelativeResize="0"/>
          <p:nvPr/>
        </p:nvPicPr>
        <p:blipFill rotWithShape="1">
          <a:blip r:embed="rId4">
            <a:alphaModFix/>
          </a:blip>
          <a:srcRect b="0" l="0" r="22390" t="31921"/>
          <a:stretch/>
        </p:blipFill>
        <p:spPr>
          <a:xfrm>
            <a:off x="233100" y="2571745"/>
            <a:ext cx="4461300" cy="857400"/>
          </a:xfrm>
          <a:prstGeom prst="roundRect">
            <a:avLst>
              <a:gd fmla="val 16667" name="adj"/>
            </a:avLst>
          </a:prstGeom>
          <a:noFill/>
          <a:ln>
            <a:noFill/>
          </a:ln>
        </p:spPr>
      </p:pic>
      <p:sp>
        <p:nvSpPr>
          <p:cNvPr id="626" name="Google Shape;626;p41"/>
          <p:cNvSpPr/>
          <p:nvPr/>
        </p:nvSpPr>
        <p:spPr>
          <a:xfrm>
            <a:off x="4597000" y="2814683"/>
            <a:ext cx="787600" cy="371550"/>
          </a:xfrm>
          <a:custGeom>
            <a:rect b="b" l="l" r="r" t="t"/>
            <a:pathLst>
              <a:path extrusionOk="0" h="14862" w="31504">
                <a:moveTo>
                  <a:pt x="0" y="396"/>
                </a:moveTo>
                <a:cubicBezTo>
                  <a:pt x="5796" y="396"/>
                  <a:pt x="12032" y="-922"/>
                  <a:pt x="17360" y="1360"/>
                </a:cubicBezTo>
                <a:cubicBezTo>
                  <a:pt x="23352" y="3926"/>
                  <a:pt x="26895" y="10253"/>
                  <a:pt x="31504" y="14862"/>
                </a:cubicBezTo>
              </a:path>
            </a:pathLst>
          </a:custGeom>
          <a:noFill/>
          <a:ln cap="flat" cmpd="sng" w="28575">
            <a:solidFill>
              <a:srgbClr val="00FF00"/>
            </a:solidFill>
            <a:prstDash val="solid"/>
            <a:round/>
            <a:headEnd len="med" w="med" type="none"/>
            <a:tailEnd len="med" w="med" type="triangle"/>
          </a:ln>
        </p:spPr>
      </p:sp>
      <p:sp>
        <p:nvSpPr>
          <p:cNvPr id="627" name="Google Shape;627;p41"/>
          <p:cNvSpPr/>
          <p:nvPr/>
        </p:nvSpPr>
        <p:spPr>
          <a:xfrm>
            <a:off x="4597000" y="2483350"/>
            <a:ext cx="3536150" cy="1145800"/>
          </a:xfrm>
          <a:custGeom>
            <a:rect b="b" l="l" r="r" t="t"/>
            <a:pathLst>
              <a:path extrusionOk="0" h="45832" w="141446">
                <a:moveTo>
                  <a:pt x="0" y="21538"/>
                </a:moveTo>
                <a:cubicBezTo>
                  <a:pt x="5767" y="21538"/>
                  <a:pt x="7970" y="29895"/>
                  <a:pt x="11573" y="34397"/>
                </a:cubicBezTo>
                <a:cubicBezTo>
                  <a:pt x="15696" y="39550"/>
                  <a:pt x="21722" y="44349"/>
                  <a:pt x="28289" y="45005"/>
                </a:cubicBezTo>
                <a:cubicBezTo>
                  <a:pt x="68681" y="49038"/>
                  <a:pt x="128621" y="38514"/>
                  <a:pt x="141446" y="0"/>
                </a:cubicBezTo>
              </a:path>
            </a:pathLst>
          </a:custGeom>
          <a:noFill/>
          <a:ln cap="flat" cmpd="sng" w="28575">
            <a:solidFill>
              <a:srgbClr val="00FF00"/>
            </a:solidFill>
            <a:prstDash val="solid"/>
            <a:round/>
            <a:headEnd len="med" w="med" type="none"/>
            <a:tailEnd len="med" w="med" type="triangle"/>
          </a:ln>
        </p:spPr>
      </p:sp>
      <p:sp>
        <p:nvSpPr>
          <p:cNvPr id="628" name="Google Shape;628;p41"/>
          <p:cNvSpPr/>
          <p:nvPr/>
        </p:nvSpPr>
        <p:spPr>
          <a:xfrm>
            <a:off x="152204" y="2166446"/>
            <a:ext cx="3930450" cy="1000025"/>
          </a:xfrm>
          <a:custGeom>
            <a:rect b="b" l="l" r="r" t="t"/>
            <a:pathLst>
              <a:path extrusionOk="0" h="40001" w="157218">
                <a:moveTo>
                  <a:pt x="1949" y="40001"/>
                </a:moveTo>
                <a:cubicBezTo>
                  <a:pt x="-787" y="31792"/>
                  <a:pt x="-1164" y="19822"/>
                  <a:pt x="5485" y="14283"/>
                </a:cubicBezTo>
                <a:cubicBezTo>
                  <a:pt x="17366" y="4385"/>
                  <a:pt x="35217" y="5445"/>
                  <a:pt x="50491" y="3032"/>
                </a:cubicBezTo>
                <a:cubicBezTo>
                  <a:pt x="85635" y="-2520"/>
                  <a:pt x="121638" y="1424"/>
                  <a:pt x="157218" y="1424"/>
                </a:cubicBezTo>
              </a:path>
            </a:pathLst>
          </a:custGeom>
          <a:noFill/>
          <a:ln cap="flat" cmpd="sng" w="28575">
            <a:solidFill>
              <a:srgbClr val="00FF00"/>
            </a:solidFill>
            <a:prstDash val="solid"/>
            <a:round/>
            <a:headEnd len="med" w="med" type="none"/>
            <a:tailEnd len="med" w="med" type="triangle"/>
          </a:ln>
        </p:spPr>
      </p:sp>
      <p:sp>
        <p:nvSpPr>
          <p:cNvPr id="629" name="Google Shape;629;p41"/>
          <p:cNvSpPr txBox="1"/>
          <p:nvPr/>
        </p:nvSpPr>
        <p:spPr>
          <a:xfrm>
            <a:off x="64800" y="4355700"/>
            <a:ext cx="75318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lang="fr" sz="1800">
                <a:solidFill>
                  <a:schemeClr val="accent6"/>
                </a:solidFill>
                <a:latin typeface="Roboto Condensed"/>
                <a:ea typeface="Roboto Condensed"/>
                <a:cs typeface="Roboto Condensed"/>
                <a:sym typeface="Roboto Condensed"/>
              </a:rPr>
              <a:t>On peut maintenant ping entre machines sur des réseaux différents !</a:t>
            </a:r>
            <a:endParaRPr sz="1800">
              <a:latin typeface="Roboto Condensed"/>
              <a:ea typeface="Roboto Condensed"/>
              <a:cs typeface="Roboto Condensed"/>
              <a:sym typeface="Roboto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2"/>
          <p:cNvSpPr txBox="1"/>
          <p:nvPr>
            <p:ph type="ctrTitle"/>
          </p:nvPr>
        </p:nvSpPr>
        <p:spPr>
          <a:xfrm>
            <a:off x="0" y="1751000"/>
            <a:ext cx="6414300" cy="98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fr" sz="3600">
                <a:solidFill>
                  <a:schemeClr val="accent1"/>
                </a:solidFill>
              </a:rPr>
              <a:t>VLANs et Routage InterVLANs</a:t>
            </a:r>
            <a:endParaRPr sz="3600">
              <a:solidFill>
                <a:schemeClr val="accent1"/>
              </a:solidFill>
            </a:endParaRPr>
          </a:p>
        </p:txBody>
      </p:sp>
      <p:sp>
        <p:nvSpPr>
          <p:cNvPr id="635" name="Google Shape;635;p42"/>
          <p:cNvSpPr txBox="1"/>
          <p:nvPr>
            <p:ph idx="1" type="subTitle"/>
          </p:nvPr>
        </p:nvSpPr>
        <p:spPr>
          <a:xfrm>
            <a:off x="109900" y="3529250"/>
            <a:ext cx="4929000" cy="69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2000"/>
              <a:buNone/>
            </a:pPr>
            <a:r>
              <a:rPr lang="fr" sz="2200"/>
              <a:t>Cloisonnement virtuel </a:t>
            </a:r>
            <a:r>
              <a:rPr lang="fr" sz="2300"/>
              <a:t>des </a:t>
            </a:r>
            <a:r>
              <a:rPr lang="fr" sz="2200"/>
              <a:t>échanges sur un même réseau / Router on a stick</a:t>
            </a:r>
            <a:endParaRPr sz="2200"/>
          </a:p>
        </p:txBody>
      </p:sp>
      <p:sp>
        <p:nvSpPr>
          <p:cNvPr id="636" name="Google Shape;636;p4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pic>
        <p:nvPicPr>
          <p:cNvPr id="637" name="Google Shape;637;p42"/>
          <p:cNvPicPr preferRelativeResize="0"/>
          <p:nvPr/>
        </p:nvPicPr>
        <p:blipFill rotWithShape="1">
          <a:blip r:embed="rId3">
            <a:alphaModFix/>
          </a:blip>
          <a:srcRect b="18624" l="7571" r="7647" t="7732"/>
          <a:stretch/>
        </p:blipFill>
        <p:spPr>
          <a:xfrm>
            <a:off x="6588325" y="2020125"/>
            <a:ext cx="2386900" cy="2118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43"/>
          <p:cNvPicPr preferRelativeResize="0"/>
          <p:nvPr/>
        </p:nvPicPr>
        <p:blipFill>
          <a:blip r:embed="rId3">
            <a:alphaModFix/>
          </a:blip>
          <a:stretch>
            <a:fillRect/>
          </a:stretch>
        </p:blipFill>
        <p:spPr>
          <a:xfrm>
            <a:off x="182250" y="1705123"/>
            <a:ext cx="3639133" cy="3212275"/>
          </a:xfrm>
          <a:prstGeom prst="rect">
            <a:avLst/>
          </a:prstGeom>
          <a:noFill/>
          <a:ln>
            <a:noFill/>
          </a:ln>
        </p:spPr>
      </p:pic>
      <p:sp>
        <p:nvSpPr>
          <p:cNvPr id="643" name="Google Shape;643;p43"/>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t>Création de VLANS</a:t>
            </a:r>
            <a:endParaRPr sz="3200">
              <a:solidFill>
                <a:schemeClr val="lt1"/>
              </a:solidFill>
            </a:endParaRPr>
          </a:p>
        </p:txBody>
      </p:sp>
      <p:sp>
        <p:nvSpPr>
          <p:cNvPr id="644" name="Google Shape;644;p4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645" name="Google Shape;645;p43"/>
          <p:cNvGrpSpPr/>
          <p:nvPr/>
        </p:nvGrpSpPr>
        <p:grpSpPr>
          <a:xfrm>
            <a:off x="327429" y="574113"/>
            <a:ext cx="309041" cy="403123"/>
            <a:chOff x="590250" y="244200"/>
            <a:chExt cx="407975" cy="532175"/>
          </a:xfrm>
        </p:grpSpPr>
        <p:sp>
          <p:nvSpPr>
            <p:cNvPr id="646" name="Google Shape;646;p4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3"/>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3"/>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3"/>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3"/>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0" name="Google Shape;660;p43"/>
          <p:cNvSpPr txBox="1"/>
          <p:nvPr/>
        </p:nvSpPr>
        <p:spPr>
          <a:xfrm>
            <a:off x="3986400" y="1645400"/>
            <a:ext cx="4781100" cy="11316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lang="fr" sz="1600">
                <a:solidFill>
                  <a:schemeClr val="dk1"/>
                </a:solidFill>
                <a:latin typeface="Roboto Condensed"/>
                <a:ea typeface="Roboto Condensed"/>
                <a:cs typeface="Roboto Condensed"/>
                <a:sym typeface="Roboto Condensed"/>
              </a:rPr>
              <a:t>Nous </a:t>
            </a:r>
            <a:r>
              <a:rPr lang="fr" sz="1600">
                <a:solidFill>
                  <a:schemeClr val="accent6"/>
                </a:solidFill>
                <a:latin typeface="Roboto Condensed"/>
                <a:ea typeface="Roboto Condensed"/>
                <a:cs typeface="Roboto Condensed"/>
                <a:sym typeface="Roboto Condensed"/>
              </a:rPr>
              <a:t>configurons des vlans</a:t>
            </a:r>
            <a:r>
              <a:rPr lang="fr" sz="1600">
                <a:solidFill>
                  <a:schemeClr val="dk1"/>
                </a:solidFill>
                <a:latin typeface="Roboto Condensed"/>
                <a:ea typeface="Roboto Condensed"/>
                <a:cs typeface="Roboto Condensed"/>
                <a:sym typeface="Roboto Condensed"/>
              </a:rPr>
              <a:t> différents sur les interfaces du switch reliées à nos machines</a:t>
            </a:r>
            <a:endParaRPr>
              <a:solidFill>
                <a:schemeClr val="accent6"/>
              </a:solidFill>
            </a:endParaRPr>
          </a:p>
        </p:txBody>
      </p:sp>
      <p:sp>
        <p:nvSpPr>
          <p:cNvPr id="661" name="Google Shape;661;p43"/>
          <p:cNvSpPr txBox="1"/>
          <p:nvPr/>
        </p:nvSpPr>
        <p:spPr>
          <a:xfrm>
            <a:off x="4382025" y="2421863"/>
            <a:ext cx="4079400" cy="11316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lang="fr" sz="1600">
                <a:solidFill>
                  <a:schemeClr val="dk1"/>
                </a:solidFill>
                <a:latin typeface="Roboto Condensed"/>
                <a:ea typeface="Roboto Condensed"/>
                <a:cs typeface="Roboto Condensed"/>
                <a:sym typeface="Roboto Condensed"/>
              </a:rPr>
              <a:t>Ici :</a:t>
            </a:r>
            <a:endParaRPr sz="1600">
              <a:solidFill>
                <a:schemeClr val="dk1"/>
              </a:solidFill>
              <a:latin typeface="Roboto Condensed"/>
              <a:ea typeface="Roboto Condensed"/>
              <a:cs typeface="Roboto Condensed"/>
              <a:sym typeface="Roboto Condensed"/>
            </a:endParaRPr>
          </a:p>
          <a:p>
            <a:pPr indent="-330200" lvl="0" marL="457200" marR="0" rtl="0" algn="just">
              <a:lnSpc>
                <a:spcPct val="100000"/>
              </a:lnSpc>
              <a:spcBef>
                <a:spcPts val="0"/>
              </a:spcBef>
              <a:spcAft>
                <a:spcPts val="0"/>
              </a:spcAft>
              <a:buClr>
                <a:schemeClr val="dk1"/>
              </a:buClr>
              <a:buSzPts val="1600"/>
              <a:buFont typeface="Roboto Condensed"/>
              <a:buChar char="●"/>
            </a:pPr>
            <a:r>
              <a:rPr lang="fr" sz="1600">
                <a:solidFill>
                  <a:schemeClr val="dk1"/>
                </a:solidFill>
                <a:latin typeface="Roboto Condensed"/>
                <a:ea typeface="Roboto Condensed"/>
                <a:cs typeface="Roboto Condensed"/>
                <a:sym typeface="Roboto Condensed"/>
              </a:rPr>
              <a:t>e0/3 et e0/1 sur le VLAN 10</a:t>
            </a:r>
            <a:endParaRPr sz="1600">
              <a:solidFill>
                <a:schemeClr val="dk1"/>
              </a:solidFill>
              <a:latin typeface="Roboto Condensed"/>
              <a:ea typeface="Roboto Condensed"/>
              <a:cs typeface="Roboto Condensed"/>
              <a:sym typeface="Roboto Condensed"/>
            </a:endParaRPr>
          </a:p>
          <a:p>
            <a:pPr indent="-330200" lvl="0" marL="457200" marR="0" rtl="0" algn="just">
              <a:lnSpc>
                <a:spcPct val="100000"/>
              </a:lnSpc>
              <a:spcBef>
                <a:spcPts val="0"/>
              </a:spcBef>
              <a:spcAft>
                <a:spcPts val="0"/>
              </a:spcAft>
              <a:buClr>
                <a:schemeClr val="dk1"/>
              </a:buClr>
              <a:buSzPts val="1600"/>
              <a:buFont typeface="Roboto Condensed"/>
              <a:buChar char="●"/>
            </a:pPr>
            <a:r>
              <a:rPr lang="fr" sz="1600">
                <a:solidFill>
                  <a:schemeClr val="dk1"/>
                </a:solidFill>
                <a:latin typeface="Roboto Condensed"/>
                <a:ea typeface="Roboto Condensed"/>
                <a:cs typeface="Roboto Condensed"/>
                <a:sym typeface="Roboto Condensed"/>
              </a:rPr>
              <a:t>e1/0 et e0/2 sur le VLAN 20</a:t>
            </a:r>
            <a:endParaRPr sz="1600">
              <a:solidFill>
                <a:schemeClr val="dk1"/>
              </a:solidFill>
              <a:latin typeface="Roboto Condensed"/>
              <a:ea typeface="Roboto Condensed"/>
              <a:cs typeface="Roboto Condensed"/>
              <a:sym typeface="Roboto Condensed"/>
            </a:endParaRPr>
          </a:p>
        </p:txBody>
      </p:sp>
      <p:pic>
        <p:nvPicPr>
          <p:cNvPr id="662" name="Google Shape;662;p43"/>
          <p:cNvPicPr preferRelativeResize="0"/>
          <p:nvPr/>
        </p:nvPicPr>
        <p:blipFill>
          <a:blip r:embed="rId4">
            <a:alphaModFix/>
          </a:blip>
          <a:stretch>
            <a:fillRect/>
          </a:stretch>
        </p:blipFill>
        <p:spPr>
          <a:xfrm>
            <a:off x="4136975" y="3613175"/>
            <a:ext cx="2817450" cy="1395625"/>
          </a:xfrm>
          <a:prstGeom prst="rect">
            <a:avLst/>
          </a:prstGeom>
          <a:noFill/>
          <a:ln>
            <a:noFill/>
          </a:ln>
        </p:spPr>
      </p:pic>
      <p:pic>
        <p:nvPicPr>
          <p:cNvPr id="663" name="Google Shape;663;p43"/>
          <p:cNvPicPr preferRelativeResize="0"/>
          <p:nvPr/>
        </p:nvPicPr>
        <p:blipFill>
          <a:blip r:embed="rId5">
            <a:alphaModFix/>
          </a:blip>
          <a:stretch>
            <a:fillRect/>
          </a:stretch>
        </p:blipFill>
        <p:spPr>
          <a:xfrm>
            <a:off x="3821370" y="3747547"/>
            <a:ext cx="3864330" cy="797750"/>
          </a:xfrm>
          <a:prstGeom prst="rect">
            <a:avLst/>
          </a:prstGeom>
          <a:noFill/>
          <a:ln>
            <a:noFill/>
          </a:ln>
        </p:spPr>
      </p:pic>
      <p:pic>
        <p:nvPicPr>
          <p:cNvPr id="664" name="Google Shape;664;p43"/>
          <p:cNvPicPr preferRelativeResize="0"/>
          <p:nvPr/>
        </p:nvPicPr>
        <p:blipFill>
          <a:blip r:embed="rId6">
            <a:alphaModFix/>
          </a:blip>
          <a:stretch>
            <a:fillRect/>
          </a:stretch>
        </p:blipFill>
        <p:spPr>
          <a:xfrm>
            <a:off x="3821363" y="3652925"/>
            <a:ext cx="3976500" cy="1182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63"/>
                                        </p:tgtEl>
                                      </p:cBhvr>
                                    </p:animEffect>
                                    <p:set>
                                      <p:cBhvr>
                                        <p:cTn dur="1" fill="hold">
                                          <p:stCondLst>
                                            <p:cond delay="1000"/>
                                          </p:stCondLst>
                                        </p:cTn>
                                        <p:tgtEl>
                                          <p:spTgt spid="66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63"/>
                                        </p:tgtEl>
                                      </p:cBhvr>
                                    </p:animEffect>
                                    <p:set>
                                      <p:cBhvr>
                                        <p:cTn dur="1" fill="hold">
                                          <p:stCondLst>
                                            <p:cond delay="1000"/>
                                          </p:stCondLst>
                                        </p:cTn>
                                        <p:tgtEl>
                                          <p:spTgt spid="66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4"/>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t>Routage inter-VLANS</a:t>
            </a:r>
            <a:endParaRPr sz="3200">
              <a:solidFill>
                <a:schemeClr val="lt1"/>
              </a:solidFill>
            </a:endParaRPr>
          </a:p>
        </p:txBody>
      </p:sp>
      <p:sp>
        <p:nvSpPr>
          <p:cNvPr id="670" name="Google Shape;670;p4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grpSp>
        <p:nvGrpSpPr>
          <p:cNvPr id="671" name="Google Shape;671;p44"/>
          <p:cNvGrpSpPr/>
          <p:nvPr/>
        </p:nvGrpSpPr>
        <p:grpSpPr>
          <a:xfrm>
            <a:off x="327429" y="574113"/>
            <a:ext cx="309041" cy="403123"/>
            <a:chOff x="590250" y="244200"/>
            <a:chExt cx="407975" cy="532175"/>
          </a:xfrm>
        </p:grpSpPr>
        <p:sp>
          <p:nvSpPr>
            <p:cNvPr id="672" name="Google Shape;672;p44"/>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4"/>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4"/>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4"/>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4"/>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4"/>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4"/>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4"/>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4"/>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4"/>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4"/>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4"/>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4"/>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4"/>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 name="Google Shape;686;p44"/>
          <p:cNvGrpSpPr/>
          <p:nvPr/>
        </p:nvGrpSpPr>
        <p:grpSpPr>
          <a:xfrm>
            <a:off x="-86550" y="1369250"/>
            <a:ext cx="4171675" cy="3505524"/>
            <a:chOff x="1988800" y="1346825"/>
            <a:chExt cx="4171675" cy="3505524"/>
          </a:xfrm>
        </p:grpSpPr>
        <p:pic>
          <p:nvPicPr>
            <p:cNvPr id="687" name="Google Shape;687;p44"/>
            <p:cNvPicPr preferRelativeResize="0"/>
            <p:nvPr/>
          </p:nvPicPr>
          <p:blipFill rotWithShape="1">
            <a:blip r:embed="rId3">
              <a:alphaModFix/>
            </a:blip>
            <a:srcRect b="0" l="0" r="0" t="22869"/>
            <a:stretch/>
          </p:blipFill>
          <p:spPr>
            <a:xfrm>
              <a:off x="1988800" y="1600100"/>
              <a:ext cx="4080374" cy="3252249"/>
            </a:xfrm>
            <a:prstGeom prst="rect">
              <a:avLst/>
            </a:prstGeom>
            <a:noFill/>
            <a:ln>
              <a:noFill/>
            </a:ln>
          </p:spPr>
        </p:pic>
        <p:cxnSp>
          <p:nvCxnSpPr>
            <p:cNvPr id="688" name="Google Shape;688;p44"/>
            <p:cNvCxnSpPr/>
            <p:nvPr/>
          </p:nvCxnSpPr>
          <p:spPr>
            <a:xfrm flipH="1" rot="10800000">
              <a:off x="3568350" y="3396625"/>
              <a:ext cx="783900" cy="500100"/>
            </a:xfrm>
            <a:prstGeom prst="straightConnector1">
              <a:avLst/>
            </a:prstGeom>
            <a:noFill/>
            <a:ln cap="flat" cmpd="sng" w="28575">
              <a:solidFill>
                <a:srgbClr val="FF00FF"/>
              </a:solidFill>
              <a:prstDash val="solid"/>
              <a:round/>
              <a:headEnd len="med" w="med" type="none"/>
              <a:tailEnd len="med" w="med" type="none"/>
            </a:ln>
          </p:spPr>
        </p:cxnSp>
        <p:cxnSp>
          <p:nvCxnSpPr>
            <p:cNvPr id="689" name="Google Shape;689;p44"/>
            <p:cNvCxnSpPr/>
            <p:nvPr/>
          </p:nvCxnSpPr>
          <p:spPr>
            <a:xfrm flipH="1" rot="10800000">
              <a:off x="3433975" y="3254850"/>
              <a:ext cx="851100" cy="59700"/>
            </a:xfrm>
            <a:prstGeom prst="straightConnector1">
              <a:avLst/>
            </a:prstGeom>
            <a:noFill/>
            <a:ln cap="flat" cmpd="sng" w="28575">
              <a:solidFill>
                <a:srgbClr val="FF00FF"/>
              </a:solidFill>
              <a:prstDash val="solid"/>
              <a:round/>
              <a:headEnd len="med" w="med" type="none"/>
              <a:tailEnd len="med" w="med" type="none"/>
            </a:ln>
          </p:spPr>
        </p:cxnSp>
        <p:cxnSp>
          <p:nvCxnSpPr>
            <p:cNvPr id="690" name="Google Shape;690;p44"/>
            <p:cNvCxnSpPr/>
            <p:nvPr/>
          </p:nvCxnSpPr>
          <p:spPr>
            <a:xfrm>
              <a:off x="4912075" y="3314550"/>
              <a:ext cx="306000" cy="44700"/>
            </a:xfrm>
            <a:prstGeom prst="straightConnector1">
              <a:avLst/>
            </a:prstGeom>
            <a:noFill/>
            <a:ln cap="flat" cmpd="sng" w="28575">
              <a:solidFill>
                <a:srgbClr val="0000FF"/>
              </a:solidFill>
              <a:prstDash val="solid"/>
              <a:round/>
              <a:headEnd len="med" w="med" type="none"/>
              <a:tailEnd len="med" w="med" type="none"/>
            </a:ln>
          </p:spPr>
        </p:cxnSp>
        <p:cxnSp>
          <p:nvCxnSpPr>
            <p:cNvPr id="691" name="Google Shape;691;p44"/>
            <p:cNvCxnSpPr/>
            <p:nvPr/>
          </p:nvCxnSpPr>
          <p:spPr>
            <a:xfrm>
              <a:off x="4665725" y="3538500"/>
              <a:ext cx="74700" cy="425700"/>
            </a:xfrm>
            <a:prstGeom prst="straightConnector1">
              <a:avLst/>
            </a:prstGeom>
            <a:noFill/>
            <a:ln cap="flat" cmpd="sng" w="28575">
              <a:solidFill>
                <a:srgbClr val="0000FF"/>
              </a:solidFill>
              <a:prstDash val="solid"/>
              <a:round/>
              <a:headEnd len="med" w="med" type="none"/>
              <a:tailEnd len="med" w="med" type="none"/>
            </a:ln>
          </p:spPr>
        </p:cxnSp>
        <p:cxnSp>
          <p:nvCxnSpPr>
            <p:cNvPr id="692" name="Google Shape;692;p44"/>
            <p:cNvCxnSpPr/>
            <p:nvPr/>
          </p:nvCxnSpPr>
          <p:spPr>
            <a:xfrm flipH="1">
              <a:off x="4568600" y="2217150"/>
              <a:ext cx="15000" cy="724200"/>
            </a:xfrm>
            <a:prstGeom prst="straightConnector1">
              <a:avLst/>
            </a:prstGeom>
            <a:noFill/>
            <a:ln cap="flat" cmpd="sng" w="28575">
              <a:solidFill>
                <a:srgbClr val="FF00FF"/>
              </a:solidFill>
              <a:prstDash val="solid"/>
              <a:round/>
              <a:headEnd len="med" w="med" type="none"/>
              <a:tailEnd len="med" w="med" type="none"/>
            </a:ln>
          </p:spPr>
        </p:cxnSp>
        <p:cxnSp>
          <p:nvCxnSpPr>
            <p:cNvPr id="693" name="Google Shape;693;p44"/>
            <p:cNvCxnSpPr/>
            <p:nvPr/>
          </p:nvCxnSpPr>
          <p:spPr>
            <a:xfrm flipH="1">
              <a:off x="4597959" y="2219028"/>
              <a:ext cx="15600" cy="735000"/>
            </a:xfrm>
            <a:prstGeom prst="straightConnector1">
              <a:avLst/>
            </a:prstGeom>
            <a:noFill/>
            <a:ln cap="flat" cmpd="sng" w="28575">
              <a:solidFill>
                <a:srgbClr val="0000FF"/>
              </a:solidFill>
              <a:prstDash val="solid"/>
              <a:round/>
              <a:headEnd len="med" w="med" type="none"/>
              <a:tailEnd len="med" w="med" type="none"/>
            </a:ln>
          </p:spPr>
        </p:cxnSp>
        <p:sp>
          <p:nvSpPr>
            <p:cNvPr id="694" name="Google Shape;694;p44"/>
            <p:cNvSpPr txBox="1"/>
            <p:nvPr/>
          </p:nvSpPr>
          <p:spPr>
            <a:xfrm>
              <a:off x="4023402" y="2234496"/>
              <a:ext cx="55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800">
                  <a:solidFill>
                    <a:srgbClr val="FF00FF"/>
                  </a:solidFill>
                  <a:latin typeface="Roboto Condensed"/>
                  <a:ea typeface="Roboto Condensed"/>
                  <a:cs typeface="Roboto Condensed"/>
                  <a:sym typeface="Roboto Condensed"/>
                </a:rPr>
                <a:t>f0/0.10</a:t>
              </a:r>
              <a:endParaRPr b="1" sz="800">
                <a:solidFill>
                  <a:srgbClr val="FF00FF"/>
                </a:solidFill>
                <a:latin typeface="Roboto Condensed"/>
                <a:ea typeface="Roboto Condensed"/>
                <a:cs typeface="Roboto Condensed"/>
                <a:sym typeface="Roboto Condensed"/>
              </a:endParaRPr>
            </a:p>
          </p:txBody>
        </p:sp>
        <p:sp>
          <p:nvSpPr>
            <p:cNvPr id="695" name="Google Shape;695;p44"/>
            <p:cNvSpPr txBox="1"/>
            <p:nvPr/>
          </p:nvSpPr>
          <p:spPr>
            <a:xfrm>
              <a:off x="4700328" y="2311862"/>
              <a:ext cx="55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800">
                  <a:solidFill>
                    <a:srgbClr val="0000FF"/>
                  </a:solidFill>
                  <a:latin typeface="Roboto Condensed"/>
                  <a:ea typeface="Roboto Condensed"/>
                  <a:cs typeface="Roboto Condensed"/>
                  <a:sym typeface="Roboto Condensed"/>
                </a:rPr>
                <a:t>f0/0.20</a:t>
              </a:r>
              <a:endParaRPr b="1" sz="800">
                <a:solidFill>
                  <a:srgbClr val="0000FF"/>
                </a:solidFill>
                <a:latin typeface="Roboto Condensed"/>
                <a:ea typeface="Roboto Condensed"/>
                <a:cs typeface="Roboto Condensed"/>
                <a:sym typeface="Roboto Condensed"/>
              </a:endParaRPr>
            </a:p>
          </p:txBody>
        </p:sp>
        <p:sp>
          <p:nvSpPr>
            <p:cNvPr id="696" name="Google Shape;696;p44"/>
            <p:cNvSpPr/>
            <p:nvPr/>
          </p:nvSpPr>
          <p:spPr>
            <a:xfrm>
              <a:off x="4822475" y="1717000"/>
              <a:ext cx="1338000" cy="40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4"/>
            <p:cNvSpPr/>
            <p:nvPr/>
          </p:nvSpPr>
          <p:spPr>
            <a:xfrm>
              <a:off x="4396075" y="1346825"/>
              <a:ext cx="1338000" cy="40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4"/>
            <p:cNvSpPr/>
            <p:nvPr/>
          </p:nvSpPr>
          <p:spPr>
            <a:xfrm rot="1210768">
              <a:off x="6018678" y="3676039"/>
              <a:ext cx="74791" cy="403172"/>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44"/>
          <p:cNvSpPr txBox="1"/>
          <p:nvPr/>
        </p:nvSpPr>
        <p:spPr>
          <a:xfrm>
            <a:off x="3986400" y="1645400"/>
            <a:ext cx="4781100" cy="11316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lang="fr" sz="1600">
                <a:solidFill>
                  <a:schemeClr val="dk1"/>
                </a:solidFill>
                <a:latin typeface="Roboto Condensed"/>
                <a:ea typeface="Roboto Condensed"/>
                <a:cs typeface="Roboto Condensed"/>
                <a:sym typeface="Roboto Condensed"/>
              </a:rPr>
              <a:t>Nous utilisons la configuration dite </a:t>
            </a:r>
            <a:r>
              <a:rPr lang="fr" sz="1600">
                <a:solidFill>
                  <a:schemeClr val="accent6"/>
                </a:solidFill>
                <a:latin typeface="Roboto Condensed"/>
                <a:ea typeface="Roboto Condensed"/>
                <a:cs typeface="Roboto Condensed"/>
                <a:sym typeface="Roboto Condensed"/>
              </a:rPr>
              <a:t>“Router on a stick”</a:t>
            </a:r>
            <a:r>
              <a:rPr lang="fr" sz="1600">
                <a:solidFill>
                  <a:schemeClr val="dk1"/>
                </a:solidFill>
                <a:latin typeface="Roboto Condensed"/>
                <a:ea typeface="Roboto Condensed"/>
                <a:cs typeface="Roboto Condensed"/>
                <a:sym typeface="Roboto Condensed"/>
              </a:rPr>
              <a:t> qui consiste à créer des sous interfaces entre le Router et le Switch -&gt; une par VLAN</a:t>
            </a:r>
            <a:endParaRPr>
              <a:solidFill>
                <a:schemeClr val="accent6"/>
              </a:solidFill>
            </a:endParaRPr>
          </a:p>
        </p:txBody>
      </p:sp>
      <p:sp>
        <p:nvSpPr>
          <p:cNvPr id="700" name="Google Shape;700;p44"/>
          <p:cNvSpPr txBox="1"/>
          <p:nvPr/>
        </p:nvSpPr>
        <p:spPr>
          <a:xfrm>
            <a:off x="4367125" y="2671225"/>
            <a:ext cx="4079400" cy="11316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lang="fr" sz="1600">
                <a:solidFill>
                  <a:schemeClr val="dk1"/>
                </a:solidFill>
                <a:latin typeface="Roboto Condensed"/>
                <a:ea typeface="Roboto Condensed"/>
                <a:cs typeface="Roboto Condensed"/>
                <a:sym typeface="Roboto Condensed"/>
              </a:rPr>
              <a:t>Ici :</a:t>
            </a:r>
            <a:endParaRPr sz="1600">
              <a:solidFill>
                <a:schemeClr val="dk1"/>
              </a:solidFill>
              <a:latin typeface="Roboto Condensed"/>
              <a:ea typeface="Roboto Condensed"/>
              <a:cs typeface="Roboto Condensed"/>
              <a:sym typeface="Roboto Condensed"/>
            </a:endParaRPr>
          </a:p>
          <a:p>
            <a:pPr indent="-330200" lvl="0" marL="457200" marR="0" rtl="0" algn="just">
              <a:lnSpc>
                <a:spcPct val="100000"/>
              </a:lnSpc>
              <a:spcBef>
                <a:spcPts val="0"/>
              </a:spcBef>
              <a:spcAft>
                <a:spcPts val="0"/>
              </a:spcAft>
              <a:buClr>
                <a:schemeClr val="dk1"/>
              </a:buClr>
              <a:buSzPts val="1600"/>
              <a:buFont typeface="Roboto Condensed"/>
              <a:buChar char="●"/>
            </a:pPr>
            <a:r>
              <a:rPr lang="fr" sz="1600">
                <a:solidFill>
                  <a:srgbClr val="FF00FF"/>
                </a:solidFill>
                <a:latin typeface="Roboto Condensed"/>
                <a:ea typeface="Roboto Condensed"/>
                <a:cs typeface="Roboto Condensed"/>
                <a:sym typeface="Roboto Condensed"/>
              </a:rPr>
              <a:t>f0/0.10</a:t>
            </a:r>
            <a:r>
              <a:rPr lang="fr" sz="1600">
                <a:solidFill>
                  <a:schemeClr val="dk1"/>
                </a:solidFill>
                <a:latin typeface="Roboto Condensed"/>
                <a:ea typeface="Roboto Condensed"/>
                <a:cs typeface="Roboto Condensed"/>
                <a:sym typeface="Roboto Condensed"/>
              </a:rPr>
              <a:t> pour le VLAN 10</a:t>
            </a:r>
            <a:endParaRPr sz="1600">
              <a:solidFill>
                <a:schemeClr val="dk1"/>
              </a:solidFill>
              <a:latin typeface="Roboto Condensed"/>
              <a:ea typeface="Roboto Condensed"/>
              <a:cs typeface="Roboto Condensed"/>
              <a:sym typeface="Roboto Condensed"/>
            </a:endParaRPr>
          </a:p>
          <a:p>
            <a:pPr indent="-330200" lvl="0" marL="457200" marR="0" rtl="0" algn="just">
              <a:lnSpc>
                <a:spcPct val="100000"/>
              </a:lnSpc>
              <a:spcBef>
                <a:spcPts val="0"/>
              </a:spcBef>
              <a:spcAft>
                <a:spcPts val="0"/>
              </a:spcAft>
              <a:buClr>
                <a:schemeClr val="dk1"/>
              </a:buClr>
              <a:buSzPts val="1600"/>
              <a:buFont typeface="Roboto Condensed"/>
              <a:buChar char="●"/>
            </a:pPr>
            <a:r>
              <a:rPr lang="fr" sz="1600">
                <a:solidFill>
                  <a:srgbClr val="0000FF"/>
                </a:solidFill>
                <a:latin typeface="Roboto Condensed"/>
                <a:ea typeface="Roboto Condensed"/>
                <a:cs typeface="Roboto Condensed"/>
                <a:sym typeface="Roboto Condensed"/>
              </a:rPr>
              <a:t>f0/0.20</a:t>
            </a:r>
            <a:r>
              <a:rPr lang="fr" sz="1600">
                <a:solidFill>
                  <a:schemeClr val="dk1"/>
                </a:solidFill>
                <a:latin typeface="Roboto Condensed"/>
                <a:ea typeface="Roboto Condensed"/>
                <a:cs typeface="Roboto Condensed"/>
                <a:sym typeface="Roboto Condensed"/>
              </a:rPr>
              <a:t> pour le VLAN 20</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45"/>
          <p:cNvSpPr txBox="1"/>
          <p:nvPr>
            <p:ph type="ctrTitle"/>
          </p:nvPr>
        </p:nvSpPr>
        <p:spPr>
          <a:xfrm>
            <a:off x="0" y="1751000"/>
            <a:ext cx="6414300" cy="98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fr" sz="3600">
                <a:solidFill>
                  <a:schemeClr val="accent1"/>
                </a:solidFill>
              </a:rPr>
              <a:t>Port security</a:t>
            </a:r>
            <a:endParaRPr sz="3600">
              <a:solidFill>
                <a:schemeClr val="accent1"/>
              </a:solidFill>
            </a:endParaRPr>
          </a:p>
        </p:txBody>
      </p:sp>
      <p:sp>
        <p:nvSpPr>
          <p:cNvPr id="706" name="Google Shape;706;p45"/>
          <p:cNvSpPr txBox="1"/>
          <p:nvPr>
            <p:ph idx="1" type="subTitle"/>
          </p:nvPr>
        </p:nvSpPr>
        <p:spPr>
          <a:xfrm>
            <a:off x="109900" y="3284675"/>
            <a:ext cx="4929000" cy="9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2000"/>
              <a:buNone/>
            </a:pPr>
            <a:r>
              <a:rPr lang="fr" sz="2200"/>
              <a:t>Mise en place de mesures de sécurité sur les ports d’un switch</a:t>
            </a:r>
            <a:endParaRPr sz="2200"/>
          </a:p>
        </p:txBody>
      </p:sp>
      <p:sp>
        <p:nvSpPr>
          <p:cNvPr id="707" name="Google Shape;707;p4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fr"/>
              <a:t>‹#›</a:t>
            </a:fld>
            <a:endParaRPr/>
          </a:p>
        </p:txBody>
      </p:sp>
      <p:pic>
        <p:nvPicPr>
          <p:cNvPr id="708" name="Google Shape;708;p45"/>
          <p:cNvPicPr preferRelativeResize="0"/>
          <p:nvPr/>
        </p:nvPicPr>
        <p:blipFill>
          <a:blip r:embed="rId3">
            <a:alphaModFix/>
          </a:blip>
          <a:stretch>
            <a:fillRect/>
          </a:stretch>
        </p:blipFill>
        <p:spPr>
          <a:xfrm>
            <a:off x="6566700" y="2018700"/>
            <a:ext cx="2424900" cy="2023200"/>
          </a:xfrm>
          <a:prstGeom prst="ellipse">
            <a:avLst/>
          </a:prstGeom>
          <a:noFill/>
          <a:ln>
            <a:noFill/>
          </a:ln>
        </p:spPr>
      </p:pic>
      <p:pic>
        <p:nvPicPr>
          <p:cNvPr id="709" name="Google Shape;709;p45"/>
          <p:cNvPicPr preferRelativeResize="0"/>
          <p:nvPr/>
        </p:nvPicPr>
        <p:blipFill>
          <a:blip r:embed="rId4">
            <a:alphaModFix/>
          </a:blip>
          <a:stretch>
            <a:fillRect/>
          </a:stretch>
        </p:blipFill>
        <p:spPr>
          <a:xfrm>
            <a:off x="3282025" y="1093025"/>
            <a:ext cx="1713900" cy="1713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6"/>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Port stealing : la menace</a:t>
            </a:r>
            <a:endParaRPr sz="3200">
              <a:solidFill>
                <a:schemeClr val="lt1"/>
              </a:solidFill>
            </a:endParaRPr>
          </a:p>
        </p:txBody>
      </p:sp>
      <p:sp>
        <p:nvSpPr>
          <p:cNvPr id="715" name="Google Shape;715;p4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fr"/>
              <a:t>‹#›</a:t>
            </a:fld>
            <a:endParaRPr/>
          </a:p>
        </p:txBody>
      </p:sp>
      <p:grpSp>
        <p:nvGrpSpPr>
          <p:cNvPr id="716" name="Google Shape;716;p46"/>
          <p:cNvGrpSpPr/>
          <p:nvPr/>
        </p:nvGrpSpPr>
        <p:grpSpPr>
          <a:xfrm>
            <a:off x="327429" y="574113"/>
            <a:ext cx="309041" cy="403123"/>
            <a:chOff x="590250" y="244200"/>
            <a:chExt cx="407975" cy="532175"/>
          </a:xfrm>
        </p:grpSpPr>
        <p:sp>
          <p:nvSpPr>
            <p:cNvPr id="717" name="Google Shape;717;p46"/>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6"/>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6"/>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6"/>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6"/>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6"/>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6"/>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6"/>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6"/>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6"/>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6"/>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6"/>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6"/>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6"/>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1" name="Google Shape;731;p46"/>
          <p:cNvSpPr txBox="1"/>
          <p:nvPr/>
        </p:nvSpPr>
        <p:spPr>
          <a:xfrm>
            <a:off x="64800" y="1309286"/>
            <a:ext cx="46296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400" u="none" cap="none" strike="noStrike">
                <a:solidFill>
                  <a:schemeClr val="accent6"/>
                </a:solidFill>
                <a:latin typeface="Roboto Condensed"/>
                <a:ea typeface="Roboto Condensed"/>
                <a:cs typeface="Roboto Condensed"/>
                <a:sym typeface="Roboto Condensed"/>
              </a:rPr>
              <a:t>Principe de l’attaque Port stealing</a:t>
            </a:r>
            <a:endParaRPr b="1" i="0" sz="2400" u="none" cap="none" strike="noStrike">
              <a:solidFill>
                <a:schemeClr val="accent6"/>
              </a:solidFill>
              <a:latin typeface="Roboto Condensed"/>
              <a:ea typeface="Roboto Condensed"/>
              <a:cs typeface="Roboto Condensed"/>
              <a:sym typeface="Roboto Condensed"/>
            </a:endParaRPr>
          </a:p>
        </p:txBody>
      </p:sp>
      <p:sp>
        <p:nvSpPr>
          <p:cNvPr id="732" name="Google Shape;732;p46"/>
          <p:cNvSpPr txBox="1"/>
          <p:nvPr/>
        </p:nvSpPr>
        <p:spPr>
          <a:xfrm>
            <a:off x="237600" y="1902916"/>
            <a:ext cx="8402400" cy="19917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400" u="none" cap="none" strike="noStrike">
                <a:solidFill>
                  <a:schemeClr val="dk1"/>
                </a:solidFill>
                <a:latin typeface="Roboto Condensed"/>
                <a:ea typeface="Roboto Condensed"/>
                <a:cs typeface="Roboto Condensed"/>
                <a:sym typeface="Roboto Condensed"/>
              </a:rPr>
              <a:t>Un attaquant est connecté à un port du switch différent de la victime, ce qui l'empêche d'intercepter le trafic. Mais il peut </a:t>
            </a:r>
            <a:r>
              <a:rPr b="0" i="0" lang="fr" sz="1400" u="none" cap="none" strike="noStrike">
                <a:solidFill>
                  <a:schemeClr val="accent6"/>
                </a:solidFill>
                <a:latin typeface="Roboto Condensed"/>
                <a:ea typeface="Roboto Condensed"/>
                <a:cs typeface="Roboto Condensed"/>
                <a:sym typeface="Roboto Condensed"/>
              </a:rPr>
              <a:t>envoyer de fausses trames au switch</a:t>
            </a:r>
            <a:r>
              <a:rPr b="0" i="0" lang="fr" sz="1400" u="none" cap="none" strike="noStrike">
                <a:solidFill>
                  <a:schemeClr val="dk1"/>
                </a:solidFill>
                <a:latin typeface="Roboto Condensed"/>
                <a:ea typeface="Roboto Condensed"/>
                <a:cs typeface="Roboto Condensed"/>
                <a:sym typeface="Roboto Condensed"/>
              </a:rPr>
              <a:t>, contenant l'adresse MAC de la victime comme adresse source.</a:t>
            </a:r>
            <a:endParaRPr/>
          </a:p>
          <a:p>
            <a:pPr indent="0" lvl="0" marL="76200" marR="0" rtl="0" algn="just">
              <a:lnSpc>
                <a:spcPct val="100000"/>
              </a:lnSpc>
              <a:spcBef>
                <a:spcPts val="0"/>
              </a:spcBef>
              <a:spcAft>
                <a:spcPts val="0"/>
              </a:spcAft>
              <a:buNone/>
            </a:pPr>
            <a:r>
              <a:rPr b="0" i="0" lang="fr" sz="1400" u="none" cap="none" strike="noStrike">
                <a:solidFill>
                  <a:schemeClr val="dk1"/>
                </a:solidFill>
                <a:latin typeface="Roboto Condensed"/>
                <a:ea typeface="Roboto Condensed"/>
                <a:cs typeface="Roboto Condensed"/>
                <a:sym typeface="Roboto Condensed"/>
              </a:rPr>
              <a:t> </a:t>
            </a:r>
            <a:endParaRPr/>
          </a:p>
          <a:p>
            <a:pPr indent="0" lvl="0" marL="76200" marR="0" rtl="0" algn="just">
              <a:lnSpc>
                <a:spcPct val="100000"/>
              </a:lnSpc>
              <a:spcBef>
                <a:spcPts val="0"/>
              </a:spcBef>
              <a:spcAft>
                <a:spcPts val="0"/>
              </a:spcAft>
              <a:buNone/>
            </a:pPr>
            <a:r>
              <a:rPr b="0" i="0" lang="fr" sz="1400" u="none" cap="none" strike="noStrike">
                <a:solidFill>
                  <a:schemeClr val="dk1"/>
                </a:solidFill>
                <a:latin typeface="Roboto Condensed"/>
                <a:ea typeface="Roboto Condensed"/>
                <a:cs typeface="Roboto Condensed"/>
                <a:sym typeface="Roboto Condensed"/>
              </a:rPr>
              <a:t>Il se fait ainsi </a:t>
            </a:r>
            <a:r>
              <a:rPr b="0" i="0" lang="fr" sz="1400" u="none" cap="none" strike="noStrike">
                <a:solidFill>
                  <a:schemeClr val="accent6"/>
                </a:solidFill>
                <a:latin typeface="Roboto Condensed"/>
                <a:ea typeface="Roboto Condensed"/>
                <a:cs typeface="Roboto Condensed"/>
                <a:sym typeface="Roboto Condensed"/>
              </a:rPr>
              <a:t>passer pour la victime et le switch est ainsi "confus"</a:t>
            </a:r>
            <a:r>
              <a:rPr b="0" i="0" lang="fr" sz="1400" u="none" cap="none" strike="noStrike">
                <a:solidFill>
                  <a:schemeClr val="dk1"/>
                </a:solidFill>
                <a:latin typeface="Roboto Condensed"/>
                <a:ea typeface="Roboto Condensed"/>
                <a:cs typeface="Roboto Condensed"/>
                <a:sym typeface="Roboto Condensed"/>
              </a:rPr>
              <a:t>. Il transmet généralement la trame au dernier port qui semblait être le "propriétaire" de cette adresse MAC donc à l'attaquant. </a:t>
            </a:r>
            <a:endParaRPr/>
          </a:p>
          <a:p>
            <a:pPr indent="0" lvl="0" marL="76200" marR="0" rtl="0" algn="just">
              <a:lnSpc>
                <a:spcPct val="100000"/>
              </a:lnSpc>
              <a:spcBef>
                <a:spcPts val="0"/>
              </a:spcBef>
              <a:spcAft>
                <a:spcPts val="0"/>
              </a:spcAft>
              <a:buNone/>
            </a:pPr>
            <a:r>
              <a:t/>
            </a:r>
            <a:endParaRPr b="0" i="0" sz="1400" u="none" cap="none" strike="noStrike">
              <a:solidFill>
                <a:schemeClr val="dk1"/>
              </a:solidFill>
              <a:latin typeface="Roboto Condensed"/>
              <a:ea typeface="Roboto Condensed"/>
              <a:cs typeface="Roboto Condensed"/>
              <a:sym typeface="Roboto Condensed"/>
            </a:endParaRPr>
          </a:p>
          <a:p>
            <a:pPr indent="0" lvl="0" marL="76200" marR="0" rtl="0" algn="just">
              <a:lnSpc>
                <a:spcPct val="100000"/>
              </a:lnSpc>
              <a:spcBef>
                <a:spcPts val="0"/>
              </a:spcBef>
              <a:spcAft>
                <a:spcPts val="0"/>
              </a:spcAft>
              <a:buNone/>
            </a:pPr>
            <a:r>
              <a:rPr b="0" i="0" lang="fr" sz="1400" u="none" cap="none" strike="noStrike">
                <a:solidFill>
                  <a:schemeClr val="dk1"/>
                </a:solidFill>
                <a:latin typeface="Roboto Condensed"/>
                <a:ea typeface="Roboto Condensed"/>
                <a:cs typeface="Roboto Condensed"/>
                <a:sym typeface="Roboto Condensed"/>
              </a:rPr>
              <a:t>De plus, si celui-ci </a:t>
            </a:r>
            <a:r>
              <a:rPr b="0" i="0" lang="fr" sz="1400" u="none" cap="none" strike="noStrike">
                <a:solidFill>
                  <a:schemeClr val="accent6"/>
                </a:solidFill>
                <a:latin typeface="Roboto Condensed"/>
                <a:ea typeface="Roboto Condensed"/>
                <a:cs typeface="Roboto Condensed"/>
                <a:sym typeface="Roboto Condensed"/>
              </a:rPr>
              <a:t>envoie beaucoup de trames, il va empêcher la CAM de se mettre à jour </a:t>
            </a:r>
            <a:r>
              <a:rPr b="0" i="0" lang="fr" sz="1400" u="none" cap="none" strike="noStrike">
                <a:solidFill>
                  <a:schemeClr val="dk1"/>
                </a:solidFill>
                <a:latin typeface="Roboto Condensed"/>
                <a:ea typeface="Roboto Condensed"/>
                <a:cs typeface="Roboto Condensed"/>
                <a:sym typeface="Roboto Condensed"/>
              </a:rPr>
              <a:t>et recevra toutes les communications</a:t>
            </a:r>
            <a:endParaRPr/>
          </a:p>
        </p:txBody>
      </p:sp>
      <p:pic>
        <p:nvPicPr>
          <p:cNvPr descr="Une image contenant LEGO, jouet&#10;&#10;Description générée automatiquement" id="733" name="Google Shape;733;p46"/>
          <p:cNvPicPr preferRelativeResize="0"/>
          <p:nvPr/>
        </p:nvPicPr>
        <p:blipFill rotWithShape="1">
          <a:blip r:embed="rId3">
            <a:alphaModFix/>
          </a:blip>
          <a:srcRect b="18526" l="0" r="0" t="0"/>
          <a:stretch/>
        </p:blipFill>
        <p:spPr>
          <a:xfrm>
            <a:off x="7006030" y="-4003"/>
            <a:ext cx="1896082" cy="1544803"/>
          </a:xfrm>
          <a:prstGeom prst="rect">
            <a:avLst/>
          </a:prstGeom>
          <a:noFill/>
          <a:ln>
            <a:noFill/>
          </a:ln>
        </p:spPr>
      </p:pic>
      <p:sp>
        <p:nvSpPr>
          <p:cNvPr id="734" name="Google Shape;734;p46"/>
          <p:cNvSpPr txBox="1"/>
          <p:nvPr/>
        </p:nvSpPr>
        <p:spPr>
          <a:xfrm>
            <a:off x="4619065" y="89561"/>
            <a:ext cx="1713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1600" u="none" cap="none" strike="noStrike">
                <a:solidFill>
                  <a:schemeClr val="dk1"/>
                </a:solidFill>
                <a:latin typeface="Roboto Condensed Light"/>
                <a:ea typeface="Roboto Condensed Light"/>
                <a:cs typeface="Roboto Condensed Light"/>
                <a:sym typeface="Roboto Condensed Light"/>
              </a:rPr>
              <a:t>Rappels théoriques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0"/>
          <p:cNvSpPr txBox="1"/>
          <p:nvPr>
            <p:ph idx="4294967295" type="title"/>
          </p:nvPr>
        </p:nvSpPr>
        <p:spPr>
          <a:xfrm>
            <a:off x="535775" y="712150"/>
            <a:ext cx="51972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fr" sz="3600">
                <a:solidFill>
                  <a:schemeClr val="dk1"/>
                </a:solidFill>
              </a:rPr>
              <a:t>Vendre son idée</a:t>
            </a:r>
            <a:endParaRPr sz="2400"/>
          </a:p>
        </p:txBody>
      </p:sp>
      <p:sp>
        <p:nvSpPr>
          <p:cNvPr id="228" name="Google Shape;228;p20"/>
          <p:cNvSpPr txBox="1"/>
          <p:nvPr>
            <p:ph idx="4294967295" type="title"/>
          </p:nvPr>
        </p:nvSpPr>
        <p:spPr>
          <a:xfrm>
            <a:off x="535775" y="1480150"/>
            <a:ext cx="5197200" cy="3067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t/>
            </a:r>
            <a:endParaRPr sz="1700">
              <a:latin typeface="Lato"/>
              <a:ea typeface="Lato"/>
              <a:cs typeface="Lato"/>
              <a:sym typeface="Lato"/>
            </a:endParaRPr>
          </a:p>
        </p:txBody>
      </p:sp>
      <p:pic>
        <p:nvPicPr>
          <p:cNvPr id="229" name="Google Shape;229;p20"/>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47"/>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Port stealing</a:t>
            </a:r>
            <a:endParaRPr sz="3200">
              <a:solidFill>
                <a:schemeClr val="lt1"/>
              </a:solidFill>
            </a:endParaRPr>
          </a:p>
        </p:txBody>
      </p:sp>
      <p:sp>
        <p:nvSpPr>
          <p:cNvPr id="740" name="Google Shape;740;p4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fr"/>
              <a:t>‹#›</a:t>
            </a:fld>
            <a:endParaRPr/>
          </a:p>
        </p:txBody>
      </p:sp>
      <p:grpSp>
        <p:nvGrpSpPr>
          <p:cNvPr id="741" name="Google Shape;741;p47"/>
          <p:cNvGrpSpPr/>
          <p:nvPr/>
        </p:nvGrpSpPr>
        <p:grpSpPr>
          <a:xfrm>
            <a:off x="327429" y="574113"/>
            <a:ext cx="309041" cy="403123"/>
            <a:chOff x="590250" y="244200"/>
            <a:chExt cx="407975" cy="532175"/>
          </a:xfrm>
        </p:grpSpPr>
        <p:sp>
          <p:nvSpPr>
            <p:cNvPr id="742" name="Google Shape;742;p47"/>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7"/>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7"/>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7"/>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7"/>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7"/>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7"/>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7"/>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7"/>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7"/>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7"/>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7"/>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7"/>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7"/>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6" name="Google Shape;756;p47"/>
          <p:cNvSpPr txBox="1"/>
          <p:nvPr/>
        </p:nvSpPr>
        <p:spPr>
          <a:xfrm>
            <a:off x="86400" y="3548079"/>
            <a:ext cx="8625600" cy="9267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400" u="none" cap="none" strike="noStrike">
                <a:solidFill>
                  <a:schemeClr val="dk1"/>
                </a:solidFill>
                <a:latin typeface="Roboto Condensed"/>
                <a:ea typeface="Roboto Condensed"/>
                <a:cs typeface="Roboto Condensed"/>
                <a:sym typeface="Roboto Condensed"/>
              </a:rPr>
              <a:t>Notre script Python va utiliser des fonctions Scapy pour </a:t>
            </a:r>
            <a:r>
              <a:rPr b="0" i="0" lang="fr" sz="1400" u="none" cap="none" strike="noStrike">
                <a:solidFill>
                  <a:schemeClr val="accent6"/>
                </a:solidFill>
                <a:latin typeface="Roboto Condensed"/>
                <a:ea typeface="Roboto Condensed"/>
                <a:cs typeface="Roboto Condensed"/>
                <a:sym typeface="Roboto Condensed"/>
              </a:rPr>
              <a:t>envoyer à intervalles réguliers </a:t>
            </a:r>
            <a:r>
              <a:rPr b="0" i="0" lang="fr" sz="1400" u="none" cap="none" strike="noStrike">
                <a:solidFill>
                  <a:schemeClr val="dk1"/>
                </a:solidFill>
                <a:latin typeface="Roboto Condensed"/>
                <a:ea typeface="Roboto Condensed"/>
                <a:cs typeface="Roboto Condensed"/>
                <a:sym typeface="Roboto Condensed"/>
              </a:rPr>
              <a:t>(1s) </a:t>
            </a:r>
            <a:r>
              <a:rPr b="0" i="0" lang="fr" sz="1400" u="none" cap="none" strike="noStrike">
                <a:solidFill>
                  <a:schemeClr val="accent6"/>
                </a:solidFill>
                <a:latin typeface="Roboto Condensed"/>
                <a:ea typeface="Roboto Condensed"/>
                <a:cs typeface="Roboto Condensed"/>
                <a:sym typeface="Roboto Condensed"/>
              </a:rPr>
              <a:t>un paquet « piège »,</a:t>
            </a:r>
            <a:r>
              <a:rPr b="0" i="0" lang="fr" sz="1400" u="none" cap="none" strike="noStrike">
                <a:solidFill>
                  <a:schemeClr val="dk1"/>
                </a:solidFill>
                <a:latin typeface="Roboto Condensed"/>
                <a:ea typeface="Roboto Condensed"/>
                <a:cs typeface="Roboto Condensed"/>
                <a:sym typeface="Roboto Condensed"/>
              </a:rPr>
              <a:t> </a:t>
            </a:r>
            <a:r>
              <a:rPr b="0" i="0" lang="fr" sz="1400" u="none" cap="none" strike="noStrike">
                <a:solidFill>
                  <a:schemeClr val="accent6"/>
                </a:solidFill>
                <a:latin typeface="Roboto Condensed"/>
                <a:ea typeface="Roboto Condensed"/>
                <a:cs typeface="Roboto Condensed"/>
                <a:sym typeface="Roboto Condensed"/>
              </a:rPr>
              <a:t>se faisant ainsi passer pour la machine victime</a:t>
            </a:r>
            <a:endParaRPr/>
          </a:p>
          <a:p>
            <a:pPr indent="0" lvl="0" marL="76200" marR="0" rtl="0" algn="just">
              <a:lnSpc>
                <a:spcPct val="100000"/>
              </a:lnSpc>
              <a:spcBef>
                <a:spcPts val="0"/>
              </a:spcBef>
              <a:spcAft>
                <a:spcPts val="0"/>
              </a:spcAft>
              <a:buNone/>
            </a:pPr>
            <a:r>
              <a:rPr b="0" i="0" lang="fr" sz="1400" u="none" cap="none" strike="noStrike">
                <a:solidFill>
                  <a:schemeClr val="dk1"/>
                </a:solidFill>
                <a:latin typeface="Roboto Condensed"/>
                <a:ea typeface="Roboto Condensed"/>
                <a:cs typeface="Roboto Condensed"/>
                <a:sym typeface="Roboto Condensed"/>
              </a:rPr>
              <a:t> </a:t>
            </a:r>
            <a:endParaRPr/>
          </a:p>
        </p:txBody>
      </p:sp>
      <p:pic>
        <p:nvPicPr>
          <p:cNvPr descr="Une image contenant LEGO, jouet&#10;&#10;Description générée automatiquement" id="757" name="Google Shape;757;p47"/>
          <p:cNvPicPr preferRelativeResize="0"/>
          <p:nvPr/>
        </p:nvPicPr>
        <p:blipFill rotWithShape="1">
          <a:blip r:embed="rId3">
            <a:alphaModFix/>
          </a:blip>
          <a:srcRect b="18526" l="0" r="0" t="0"/>
          <a:stretch/>
        </p:blipFill>
        <p:spPr>
          <a:xfrm>
            <a:off x="7006030" y="-4003"/>
            <a:ext cx="1896082" cy="1544803"/>
          </a:xfrm>
          <a:prstGeom prst="rect">
            <a:avLst/>
          </a:prstGeom>
          <a:noFill/>
          <a:ln>
            <a:noFill/>
          </a:ln>
        </p:spPr>
      </p:pic>
      <p:sp>
        <p:nvSpPr>
          <p:cNvPr id="758" name="Google Shape;758;p47"/>
          <p:cNvSpPr txBox="1"/>
          <p:nvPr/>
        </p:nvSpPr>
        <p:spPr>
          <a:xfrm>
            <a:off x="0" y="1388027"/>
            <a:ext cx="94464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600" u="none" cap="none" strike="noStrike">
                <a:solidFill>
                  <a:schemeClr val="accent6"/>
                </a:solidFill>
                <a:latin typeface="Roboto Condensed"/>
                <a:ea typeface="Roboto Condensed"/>
                <a:cs typeface="Roboto Condensed"/>
                <a:sym typeface="Roboto Condensed"/>
              </a:rPr>
              <a:t>Mise en place du Port stealing via un script Python/Scapy</a:t>
            </a:r>
            <a:endParaRPr b="1" i="0" sz="2600" u="none" cap="none" strike="noStrike">
              <a:solidFill>
                <a:schemeClr val="accent6"/>
              </a:solidFill>
              <a:latin typeface="Roboto Condensed"/>
              <a:ea typeface="Roboto Condensed"/>
              <a:cs typeface="Roboto Condensed"/>
              <a:sym typeface="Roboto Condensed"/>
            </a:endParaRPr>
          </a:p>
        </p:txBody>
      </p:sp>
      <p:pic>
        <p:nvPicPr>
          <p:cNvPr id="759" name="Google Shape;759;p47"/>
          <p:cNvPicPr preferRelativeResize="0"/>
          <p:nvPr/>
        </p:nvPicPr>
        <p:blipFill rotWithShape="1">
          <a:blip r:embed="rId4">
            <a:alphaModFix/>
          </a:blip>
          <a:srcRect b="0" l="0" r="0" t="0"/>
          <a:stretch/>
        </p:blipFill>
        <p:spPr>
          <a:xfrm>
            <a:off x="86400" y="1951591"/>
            <a:ext cx="8704800" cy="1481400"/>
          </a:xfrm>
          <a:prstGeom prst="roundRect">
            <a:avLst>
              <a:gd fmla="val 9726" name="adj"/>
            </a:avLst>
          </a:prstGeom>
          <a:noFill/>
          <a:ln>
            <a:noFill/>
          </a:ln>
        </p:spPr>
      </p:pic>
      <p:sp>
        <p:nvSpPr>
          <p:cNvPr id="760" name="Google Shape;760;p47"/>
          <p:cNvSpPr/>
          <p:nvPr/>
        </p:nvSpPr>
        <p:spPr>
          <a:xfrm>
            <a:off x="2044800" y="2829600"/>
            <a:ext cx="2001600" cy="230400"/>
          </a:xfrm>
          <a:prstGeom prst="roundRect">
            <a:avLst>
              <a:gd fmla="val 16667" name="adj"/>
            </a:avLst>
          </a:prstGeom>
          <a:noFill/>
          <a:ln cap="flat" cmpd="sng" w="25400">
            <a:solidFill>
              <a:srgbClr val="D26F00">
                <a:alpha val="7059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8"/>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Port stealing</a:t>
            </a:r>
            <a:endParaRPr sz="3200">
              <a:solidFill>
                <a:schemeClr val="lt1"/>
              </a:solidFill>
            </a:endParaRPr>
          </a:p>
        </p:txBody>
      </p:sp>
      <p:sp>
        <p:nvSpPr>
          <p:cNvPr id="766" name="Google Shape;766;p4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fr"/>
              <a:t>‹#›</a:t>
            </a:fld>
            <a:endParaRPr/>
          </a:p>
        </p:txBody>
      </p:sp>
      <p:grpSp>
        <p:nvGrpSpPr>
          <p:cNvPr id="767" name="Google Shape;767;p48"/>
          <p:cNvGrpSpPr/>
          <p:nvPr/>
        </p:nvGrpSpPr>
        <p:grpSpPr>
          <a:xfrm>
            <a:off x="327429" y="574113"/>
            <a:ext cx="309041" cy="403123"/>
            <a:chOff x="590250" y="244200"/>
            <a:chExt cx="407975" cy="532175"/>
          </a:xfrm>
        </p:grpSpPr>
        <p:sp>
          <p:nvSpPr>
            <p:cNvPr id="768" name="Google Shape;768;p48"/>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8"/>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8"/>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8"/>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8"/>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8"/>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8"/>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8"/>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8"/>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8"/>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8"/>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8"/>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8"/>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8"/>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2" name="Google Shape;782;p48"/>
          <p:cNvSpPr txBox="1"/>
          <p:nvPr/>
        </p:nvSpPr>
        <p:spPr>
          <a:xfrm>
            <a:off x="4665830" y="2338826"/>
            <a:ext cx="4150800" cy="9372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600" u="none" cap="none" strike="noStrike">
                <a:solidFill>
                  <a:schemeClr val="dk1"/>
                </a:solidFill>
                <a:latin typeface="Roboto Condensed"/>
                <a:ea typeface="Roboto Condensed"/>
                <a:cs typeface="Roboto Condensed"/>
                <a:sym typeface="Roboto Condensed"/>
              </a:rPr>
              <a:t>Des paquets pièges sont donc envoyés toutes les secondes par notre script </a:t>
            </a:r>
            <a:endParaRPr/>
          </a:p>
        </p:txBody>
      </p:sp>
      <p:pic>
        <p:nvPicPr>
          <p:cNvPr descr="Une image contenant LEGO, jouet&#10;&#10;Description générée automatiquement" id="783" name="Google Shape;783;p48"/>
          <p:cNvPicPr preferRelativeResize="0"/>
          <p:nvPr/>
        </p:nvPicPr>
        <p:blipFill rotWithShape="1">
          <a:blip r:embed="rId3">
            <a:alphaModFix/>
          </a:blip>
          <a:srcRect b="18526" l="0" r="0" t="0"/>
          <a:stretch/>
        </p:blipFill>
        <p:spPr>
          <a:xfrm>
            <a:off x="7006030" y="-4003"/>
            <a:ext cx="1896082" cy="1544803"/>
          </a:xfrm>
          <a:prstGeom prst="rect">
            <a:avLst/>
          </a:prstGeom>
          <a:noFill/>
          <a:ln>
            <a:noFill/>
          </a:ln>
        </p:spPr>
      </p:pic>
      <p:pic>
        <p:nvPicPr>
          <p:cNvPr id="784" name="Google Shape;784;p48"/>
          <p:cNvPicPr preferRelativeResize="0"/>
          <p:nvPr/>
        </p:nvPicPr>
        <p:blipFill rotWithShape="1">
          <a:blip r:embed="rId4">
            <a:alphaModFix/>
          </a:blip>
          <a:srcRect b="0" l="0" r="0" t="0"/>
          <a:stretch/>
        </p:blipFill>
        <p:spPr>
          <a:xfrm>
            <a:off x="327429" y="1849852"/>
            <a:ext cx="4150800" cy="2147400"/>
          </a:xfrm>
          <a:prstGeom prst="roundRect">
            <a:avLst>
              <a:gd fmla="val 5267" name="adj"/>
            </a:avLst>
          </a:prstGeom>
          <a:noFill/>
          <a:ln>
            <a:noFill/>
          </a:ln>
        </p:spPr>
      </p:pic>
      <p:sp>
        <p:nvSpPr>
          <p:cNvPr id="785" name="Google Shape;785;p48"/>
          <p:cNvSpPr txBox="1"/>
          <p:nvPr/>
        </p:nvSpPr>
        <p:spPr>
          <a:xfrm>
            <a:off x="0" y="1289420"/>
            <a:ext cx="34848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400" u="none" cap="none" strike="noStrike">
                <a:solidFill>
                  <a:schemeClr val="accent6"/>
                </a:solidFill>
                <a:latin typeface="Roboto Condensed"/>
                <a:ea typeface="Roboto Condensed"/>
                <a:cs typeface="Roboto Condensed"/>
                <a:sym typeface="Roboto Condensed"/>
              </a:rPr>
              <a:t>Lancement de l’attaque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49"/>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Sécurités du switch</a:t>
            </a:r>
            <a:endParaRPr/>
          </a:p>
        </p:txBody>
      </p:sp>
      <p:sp>
        <p:nvSpPr>
          <p:cNvPr id="791" name="Google Shape;791;p4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fr"/>
              <a:t>‹#›</a:t>
            </a:fld>
            <a:endParaRPr/>
          </a:p>
        </p:txBody>
      </p:sp>
      <p:grpSp>
        <p:nvGrpSpPr>
          <p:cNvPr id="792" name="Google Shape;792;p49"/>
          <p:cNvGrpSpPr/>
          <p:nvPr/>
        </p:nvGrpSpPr>
        <p:grpSpPr>
          <a:xfrm>
            <a:off x="327429" y="574113"/>
            <a:ext cx="309041" cy="403123"/>
            <a:chOff x="590250" y="244200"/>
            <a:chExt cx="407975" cy="532175"/>
          </a:xfrm>
        </p:grpSpPr>
        <p:sp>
          <p:nvSpPr>
            <p:cNvPr id="793" name="Google Shape;793;p49"/>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9"/>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9"/>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9"/>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9"/>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9"/>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9"/>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9"/>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9"/>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9"/>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9"/>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9"/>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9"/>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9"/>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7" name="Google Shape;807;p49"/>
          <p:cNvSpPr txBox="1"/>
          <p:nvPr/>
        </p:nvSpPr>
        <p:spPr>
          <a:xfrm>
            <a:off x="64800" y="1309286"/>
            <a:ext cx="77040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000" u="none" cap="none" strike="noStrike">
                <a:solidFill>
                  <a:schemeClr val="accent6"/>
                </a:solidFill>
                <a:latin typeface="Roboto Condensed"/>
                <a:ea typeface="Roboto Condensed"/>
                <a:cs typeface="Roboto Condensed"/>
                <a:sym typeface="Roboto Condensed"/>
              </a:rPr>
              <a:t>On active les sécurités switch sur les 3 interfaces du réseau local</a:t>
            </a:r>
            <a:endParaRPr/>
          </a:p>
        </p:txBody>
      </p:sp>
      <p:sp>
        <p:nvSpPr>
          <p:cNvPr id="808" name="Google Shape;808;p49"/>
          <p:cNvSpPr txBox="1"/>
          <p:nvPr/>
        </p:nvSpPr>
        <p:spPr>
          <a:xfrm>
            <a:off x="123046" y="3667062"/>
            <a:ext cx="8402400" cy="11271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t/>
            </a:r>
            <a:endParaRPr b="0" i="0" sz="1800" u="none" cap="none" strike="noStrike">
              <a:solidFill>
                <a:schemeClr val="dk1"/>
              </a:solidFill>
              <a:latin typeface="Roboto Condensed"/>
              <a:ea typeface="Roboto Condensed"/>
              <a:cs typeface="Roboto Condensed"/>
              <a:sym typeface="Roboto Condensed"/>
            </a:endParaRPr>
          </a:p>
        </p:txBody>
      </p:sp>
      <p:pic>
        <p:nvPicPr>
          <p:cNvPr id="809" name="Google Shape;809;p49"/>
          <p:cNvPicPr preferRelativeResize="0"/>
          <p:nvPr/>
        </p:nvPicPr>
        <p:blipFill rotWithShape="1">
          <a:blip r:embed="rId3">
            <a:alphaModFix/>
          </a:blip>
          <a:srcRect b="0" l="0" r="0" t="0"/>
          <a:stretch/>
        </p:blipFill>
        <p:spPr>
          <a:xfrm>
            <a:off x="273600" y="2664000"/>
            <a:ext cx="2958900" cy="2361000"/>
          </a:xfrm>
          <a:prstGeom prst="roundRect">
            <a:avLst>
              <a:gd fmla="val 26638" name="adj"/>
            </a:avLst>
          </a:prstGeom>
          <a:noFill/>
          <a:ln cap="flat" cmpd="sng" w="38100">
            <a:solidFill>
              <a:schemeClr val="accent1"/>
            </a:solidFill>
            <a:prstDash val="solid"/>
            <a:round/>
            <a:headEnd len="sm" w="sm" type="none"/>
            <a:tailEnd len="sm" w="sm" type="none"/>
          </a:ln>
        </p:spPr>
      </p:pic>
      <p:pic>
        <p:nvPicPr>
          <p:cNvPr id="810" name="Google Shape;810;p49"/>
          <p:cNvPicPr preferRelativeResize="0"/>
          <p:nvPr/>
        </p:nvPicPr>
        <p:blipFill rotWithShape="1">
          <a:blip r:embed="rId4">
            <a:alphaModFix/>
          </a:blip>
          <a:srcRect b="0" l="0" r="0" t="0"/>
          <a:stretch/>
        </p:blipFill>
        <p:spPr>
          <a:xfrm>
            <a:off x="2264229" y="1842429"/>
            <a:ext cx="6707100" cy="1339800"/>
          </a:xfrm>
          <a:prstGeom prst="roundRect">
            <a:avLst>
              <a:gd fmla="val 16667" name="adj"/>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0"/>
          <p:cNvSpPr txBox="1"/>
          <p:nvPr>
            <p:ph type="title"/>
          </p:nvPr>
        </p:nvSpPr>
        <p:spPr>
          <a:xfrm>
            <a:off x="932038" y="372053"/>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fr" sz="3200">
                <a:solidFill>
                  <a:schemeClr val="lt1"/>
                </a:solidFill>
              </a:rPr>
              <a:t>Sécurités du switch</a:t>
            </a:r>
            <a:endParaRPr/>
          </a:p>
        </p:txBody>
      </p:sp>
      <p:sp>
        <p:nvSpPr>
          <p:cNvPr id="816" name="Google Shape;816;p5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fr"/>
              <a:t>‹#›</a:t>
            </a:fld>
            <a:endParaRPr/>
          </a:p>
        </p:txBody>
      </p:sp>
      <p:grpSp>
        <p:nvGrpSpPr>
          <p:cNvPr id="817" name="Google Shape;817;p50"/>
          <p:cNvGrpSpPr/>
          <p:nvPr/>
        </p:nvGrpSpPr>
        <p:grpSpPr>
          <a:xfrm>
            <a:off x="327429" y="574113"/>
            <a:ext cx="309041" cy="403123"/>
            <a:chOff x="590250" y="244200"/>
            <a:chExt cx="407975" cy="532175"/>
          </a:xfrm>
        </p:grpSpPr>
        <p:sp>
          <p:nvSpPr>
            <p:cNvPr id="818" name="Google Shape;818;p50"/>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0"/>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0"/>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0"/>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0"/>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0"/>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0"/>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0"/>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50"/>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50"/>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50"/>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0"/>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50"/>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50"/>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2" name="Google Shape;832;p50"/>
          <p:cNvSpPr txBox="1"/>
          <p:nvPr/>
        </p:nvSpPr>
        <p:spPr>
          <a:xfrm>
            <a:off x="64800" y="1309286"/>
            <a:ext cx="7704000" cy="494400"/>
          </a:xfrm>
          <a:prstGeom prst="rect">
            <a:avLst/>
          </a:prstGeom>
          <a:noFill/>
          <a:ln>
            <a:noFill/>
          </a:ln>
        </p:spPr>
        <p:txBody>
          <a:bodyPr anchorCtr="0" anchor="ctr" bIns="91425" lIns="91425" spcFirstLastPara="1" rIns="91425" wrap="square" tIns="91425">
            <a:noAutofit/>
          </a:bodyPr>
          <a:lstStyle/>
          <a:p>
            <a:pPr indent="0" lvl="0" marL="76200" marR="0" rtl="0" algn="l">
              <a:lnSpc>
                <a:spcPct val="150000"/>
              </a:lnSpc>
              <a:spcBef>
                <a:spcPts val="0"/>
              </a:spcBef>
              <a:spcAft>
                <a:spcPts val="0"/>
              </a:spcAft>
              <a:buNone/>
            </a:pPr>
            <a:r>
              <a:rPr b="1" i="0" lang="fr" sz="2000" u="none" cap="none" strike="noStrike">
                <a:solidFill>
                  <a:schemeClr val="accent6"/>
                </a:solidFill>
                <a:latin typeface="Roboto Condensed"/>
                <a:ea typeface="Roboto Condensed"/>
                <a:cs typeface="Roboto Condensed"/>
                <a:sym typeface="Roboto Condensed"/>
              </a:rPr>
              <a:t>Attaque avec sécurités du switch activées</a:t>
            </a:r>
            <a:endParaRPr/>
          </a:p>
        </p:txBody>
      </p:sp>
      <p:sp>
        <p:nvSpPr>
          <p:cNvPr id="833" name="Google Shape;833;p50"/>
          <p:cNvSpPr txBox="1"/>
          <p:nvPr/>
        </p:nvSpPr>
        <p:spPr>
          <a:xfrm>
            <a:off x="123046" y="3805146"/>
            <a:ext cx="8402400" cy="1127100"/>
          </a:xfrm>
          <a:prstGeom prst="rect">
            <a:avLst/>
          </a:prstGeom>
          <a:noFill/>
          <a:ln>
            <a:noFill/>
          </a:ln>
        </p:spPr>
        <p:txBody>
          <a:bodyPr anchorCtr="0" anchor="ctr" bIns="91425" lIns="91425" spcFirstLastPara="1" rIns="91425" wrap="square" tIns="91425">
            <a:noAutofit/>
          </a:bodyPr>
          <a:lstStyle/>
          <a:p>
            <a:pPr indent="0" lvl="0" marL="76200" marR="0" rtl="0" algn="just">
              <a:lnSpc>
                <a:spcPct val="100000"/>
              </a:lnSpc>
              <a:spcBef>
                <a:spcPts val="0"/>
              </a:spcBef>
              <a:spcAft>
                <a:spcPts val="0"/>
              </a:spcAft>
              <a:buNone/>
            </a:pPr>
            <a:r>
              <a:rPr b="0" i="0" lang="fr" sz="1800" u="none" cap="none" strike="noStrike">
                <a:solidFill>
                  <a:schemeClr val="dk1"/>
                </a:solidFill>
                <a:latin typeface="Roboto Condensed"/>
                <a:ea typeface="Roboto Condensed"/>
                <a:cs typeface="Roboto Condensed"/>
                <a:sym typeface="Roboto Condensed"/>
              </a:rPr>
              <a:t>Les sécurités du switch fonctionnent. Elles envoient des </a:t>
            </a:r>
            <a:r>
              <a:rPr b="0" i="0" lang="fr" sz="1800" u="none" cap="none" strike="noStrike">
                <a:solidFill>
                  <a:schemeClr val="accent6"/>
                </a:solidFill>
                <a:latin typeface="Roboto Condensed"/>
                <a:ea typeface="Roboto Condensed"/>
                <a:cs typeface="Roboto Condensed"/>
                <a:sym typeface="Roboto Condensed"/>
              </a:rPr>
              <a:t>messages d’alerte, identifie l’adresse MAC et le port pirate, puis </a:t>
            </a:r>
            <a:r>
              <a:rPr b="1" i="0" lang="fr" sz="1800" u="none" cap="none" strike="noStrike">
                <a:solidFill>
                  <a:schemeClr val="accent6"/>
                </a:solidFill>
                <a:latin typeface="Roboto Condensed"/>
                <a:ea typeface="Roboto Condensed"/>
                <a:cs typeface="Roboto Condensed"/>
                <a:sym typeface="Roboto Condensed"/>
              </a:rPr>
              <a:t>éteint le port </a:t>
            </a:r>
            <a:r>
              <a:rPr b="0" i="0" lang="fr" sz="1800" u="none" cap="none" strike="noStrike">
                <a:solidFill>
                  <a:schemeClr val="accent6"/>
                </a:solidFill>
                <a:latin typeface="Roboto Condensed"/>
                <a:ea typeface="Roboto Condensed"/>
                <a:cs typeface="Roboto Condensed"/>
                <a:sym typeface="Roboto Condensed"/>
              </a:rPr>
              <a:t>d’où provient l’attaque</a:t>
            </a:r>
            <a:endParaRPr/>
          </a:p>
        </p:txBody>
      </p:sp>
      <p:grpSp>
        <p:nvGrpSpPr>
          <p:cNvPr id="834" name="Google Shape;834;p50"/>
          <p:cNvGrpSpPr/>
          <p:nvPr/>
        </p:nvGrpSpPr>
        <p:grpSpPr>
          <a:xfrm>
            <a:off x="123046" y="1803809"/>
            <a:ext cx="8525400" cy="2134800"/>
            <a:chOff x="123046" y="1913476"/>
            <a:chExt cx="8525400" cy="2134800"/>
          </a:xfrm>
        </p:grpSpPr>
        <p:pic>
          <p:nvPicPr>
            <p:cNvPr descr="Une image contenant texte&#10;&#10;Description générée automatiquement" id="835" name="Google Shape;835;p50"/>
            <p:cNvPicPr preferRelativeResize="0"/>
            <p:nvPr/>
          </p:nvPicPr>
          <p:blipFill rotWithShape="1">
            <a:blip r:embed="rId3">
              <a:alphaModFix/>
            </a:blip>
            <a:srcRect b="0" l="0" r="0" t="0"/>
            <a:stretch/>
          </p:blipFill>
          <p:spPr>
            <a:xfrm>
              <a:off x="123046" y="1913476"/>
              <a:ext cx="8525400" cy="2134800"/>
            </a:xfrm>
            <a:prstGeom prst="roundRect">
              <a:avLst>
                <a:gd fmla="val 6919" name="adj"/>
              </a:avLst>
            </a:prstGeom>
            <a:noFill/>
            <a:ln>
              <a:noFill/>
            </a:ln>
          </p:spPr>
        </p:pic>
        <p:sp>
          <p:nvSpPr>
            <p:cNvPr id="836" name="Google Shape;836;p50"/>
            <p:cNvSpPr/>
            <p:nvPr/>
          </p:nvSpPr>
          <p:spPr>
            <a:xfrm>
              <a:off x="123046" y="3618065"/>
              <a:ext cx="8279400" cy="290700"/>
            </a:xfrm>
            <a:prstGeom prst="roundRect">
              <a:avLst>
                <a:gd fmla="val 16667" name="adj"/>
              </a:avLst>
            </a:prstGeom>
            <a:noFill/>
            <a:ln cap="flat" cmpd="sng" w="12700">
              <a:solidFill>
                <a:srgbClr val="D26F00">
                  <a:alpha val="7059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7" name="Google Shape;837;p50"/>
            <p:cNvSpPr/>
            <p:nvPr/>
          </p:nvSpPr>
          <p:spPr>
            <a:xfrm>
              <a:off x="123046" y="3257277"/>
              <a:ext cx="8279400" cy="290700"/>
            </a:xfrm>
            <a:prstGeom prst="roundRect">
              <a:avLst>
                <a:gd fmla="val 16667" name="adj"/>
              </a:avLst>
            </a:prstGeom>
            <a:noFill/>
            <a:ln cap="flat" cmpd="sng" w="12700">
              <a:solidFill>
                <a:srgbClr val="D26F00">
                  <a:alpha val="7059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8" name="Google Shape;838;p50"/>
            <p:cNvSpPr/>
            <p:nvPr/>
          </p:nvSpPr>
          <p:spPr>
            <a:xfrm>
              <a:off x="123046" y="2973600"/>
              <a:ext cx="8279400" cy="189300"/>
            </a:xfrm>
            <a:prstGeom prst="roundRect">
              <a:avLst>
                <a:gd fmla="val 16667" name="adj"/>
              </a:avLst>
            </a:prstGeom>
            <a:noFill/>
            <a:ln cap="flat" cmpd="sng" w="12700">
              <a:solidFill>
                <a:srgbClr val="D26F00">
                  <a:alpha val="7059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1"/>
          <p:cNvSpPr txBox="1"/>
          <p:nvPr>
            <p:ph type="ctrTitle"/>
          </p:nvPr>
        </p:nvSpPr>
        <p:spPr>
          <a:xfrm>
            <a:off x="2931375" y="168600"/>
            <a:ext cx="6465600" cy="369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MPLS/VPN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solidFill>
                  <a:schemeClr val="accent5"/>
                </a:solidFill>
              </a:rPr>
              <a:t>Multi Protocol Label Switching</a:t>
            </a:r>
            <a:r>
              <a:rPr lang="fr"/>
              <a:t> / Virtual Private Network </a:t>
            </a:r>
            <a:endParaRPr/>
          </a:p>
        </p:txBody>
      </p:sp>
      <p:sp>
        <p:nvSpPr>
          <p:cNvPr id="844" name="Google Shape;844;p51"/>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sz="2400"/>
              <a:t>Semestre 2 - Yday</a:t>
            </a:r>
            <a:endParaRPr b="1"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2"/>
          <p:cNvSpPr txBox="1"/>
          <p:nvPr>
            <p:ph idx="4294967295" type="title"/>
          </p:nvPr>
        </p:nvSpPr>
        <p:spPr>
          <a:xfrm>
            <a:off x="535775" y="712150"/>
            <a:ext cx="51972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fr" sz="3600">
                <a:solidFill>
                  <a:schemeClr val="dk1"/>
                </a:solidFill>
              </a:rPr>
              <a:t>Vendre son idée</a:t>
            </a:r>
            <a:endParaRPr sz="2400"/>
          </a:p>
        </p:txBody>
      </p:sp>
      <p:sp>
        <p:nvSpPr>
          <p:cNvPr id="850" name="Google Shape;850;p52"/>
          <p:cNvSpPr txBox="1"/>
          <p:nvPr>
            <p:ph idx="4294967295" type="title"/>
          </p:nvPr>
        </p:nvSpPr>
        <p:spPr>
          <a:xfrm>
            <a:off x="1973400" y="93650"/>
            <a:ext cx="5197200" cy="1107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fr">
                <a:solidFill>
                  <a:schemeClr val="accent5"/>
                </a:solidFill>
                <a:latin typeface="Lato"/>
                <a:ea typeface="Lato"/>
                <a:cs typeface="Lato"/>
                <a:sym typeface="Lato"/>
              </a:rPr>
              <a:t>Exemple d’architecture MPLS</a:t>
            </a:r>
            <a:endParaRPr>
              <a:solidFill>
                <a:schemeClr val="accent5"/>
              </a:solidFill>
              <a:latin typeface="Lato"/>
              <a:ea typeface="Lato"/>
              <a:cs typeface="Lato"/>
              <a:sym typeface="Lato"/>
            </a:endParaRPr>
          </a:p>
        </p:txBody>
      </p:sp>
      <p:pic>
        <p:nvPicPr>
          <p:cNvPr id="851" name="Google Shape;851;p52"/>
          <p:cNvPicPr preferRelativeResize="0"/>
          <p:nvPr/>
        </p:nvPicPr>
        <p:blipFill>
          <a:blip r:embed="rId3">
            <a:alphaModFix/>
          </a:blip>
          <a:stretch>
            <a:fillRect/>
          </a:stretch>
        </p:blipFill>
        <p:spPr>
          <a:xfrm>
            <a:off x="799938" y="1320875"/>
            <a:ext cx="7544100" cy="2260800"/>
          </a:xfrm>
          <a:prstGeom prst="roundRect">
            <a:avLst>
              <a:gd fmla="val 16667" name="adj"/>
            </a:avLst>
          </a:prstGeom>
          <a:noFill/>
          <a:ln>
            <a:noFill/>
          </a:ln>
        </p:spPr>
      </p:pic>
      <p:pic>
        <p:nvPicPr>
          <p:cNvPr id="852" name="Google Shape;852;p52"/>
          <p:cNvPicPr preferRelativeResize="0"/>
          <p:nvPr/>
        </p:nvPicPr>
        <p:blipFill>
          <a:blip r:embed="rId4">
            <a:alphaModFix/>
          </a:blip>
          <a:stretch>
            <a:fillRect/>
          </a:stretch>
        </p:blipFill>
        <p:spPr>
          <a:xfrm>
            <a:off x="2540163" y="4006225"/>
            <a:ext cx="4063665" cy="1049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53"/>
          <p:cNvSpPr txBox="1"/>
          <p:nvPr>
            <p:ph type="title"/>
          </p:nvPr>
        </p:nvSpPr>
        <p:spPr>
          <a:xfrm>
            <a:off x="354650" y="219200"/>
            <a:ext cx="863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accent5"/>
                </a:solidFill>
              </a:rPr>
              <a:t>Introduction</a:t>
            </a:r>
            <a:endParaRPr>
              <a:solidFill>
                <a:schemeClr val="accent5"/>
              </a:solidFill>
            </a:endParaRPr>
          </a:p>
        </p:txBody>
      </p:sp>
      <p:grpSp>
        <p:nvGrpSpPr>
          <p:cNvPr id="858" name="Google Shape;858;p53"/>
          <p:cNvGrpSpPr/>
          <p:nvPr/>
        </p:nvGrpSpPr>
        <p:grpSpPr>
          <a:xfrm>
            <a:off x="6876875" y="3018436"/>
            <a:ext cx="2212050" cy="2125055"/>
            <a:chOff x="6803275" y="395363"/>
            <a:chExt cx="2212050" cy="2537076"/>
          </a:xfrm>
        </p:grpSpPr>
        <p:pic>
          <p:nvPicPr>
            <p:cNvPr id="859" name="Google Shape;859;p53"/>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Morceau de bande adhésive tenant une note sur la diapositive&#10;" id="860" name="Google Shape;860;p53"/>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861" name="Google Shape;861;p5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2000">
                  <a:solidFill>
                    <a:schemeClr val="dk1"/>
                  </a:solidFill>
                </a:rPr>
                <a:t>ATM </a:t>
              </a:r>
              <a:r>
                <a:rPr lang="fr" sz="2000">
                  <a:solidFill>
                    <a:schemeClr val="dk1"/>
                  </a:solidFill>
                </a:rPr>
                <a:t>:</a:t>
              </a:r>
              <a:endParaRPr b="1">
                <a:solidFill>
                  <a:schemeClr val="dk1"/>
                </a:solidFill>
                <a:latin typeface="Raleway"/>
                <a:ea typeface="Raleway"/>
                <a:cs typeface="Raleway"/>
                <a:sym typeface="Raleway"/>
              </a:endParaRPr>
            </a:p>
            <a:p>
              <a:pPr indent="0" lvl="0" marL="0" rtl="0" algn="l">
                <a:spcBef>
                  <a:spcPts val="0"/>
                </a:spcBef>
                <a:spcAft>
                  <a:spcPts val="0"/>
                </a:spcAft>
                <a:buNone/>
              </a:pPr>
              <a:r>
                <a:rPr lang="fr" sz="2000">
                  <a:solidFill>
                    <a:schemeClr val="dk1"/>
                  </a:solidFill>
                </a:rPr>
                <a:t>Asynchronous Transfer Mode, multiplexage TDM, cellules</a:t>
              </a:r>
              <a:endParaRPr b="1" sz="1100">
                <a:solidFill>
                  <a:schemeClr val="dk1"/>
                </a:solidFill>
                <a:latin typeface="Raleway"/>
                <a:ea typeface="Raleway"/>
                <a:cs typeface="Raleway"/>
                <a:sym typeface="Raleway"/>
              </a:endParaRPr>
            </a:p>
          </p:txBody>
        </p:sp>
      </p:grpSp>
      <p:sp>
        <p:nvSpPr>
          <p:cNvPr id="862" name="Google Shape;862;p53"/>
          <p:cNvSpPr txBox="1"/>
          <p:nvPr/>
        </p:nvSpPr>
        <p:spPr>
          <a:xfrm>
            <a:off x="354650" y="854600"/>
            <a:ext cx="63549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lt1"/>
                </a:solidFill>
              </a:rPr>
              <a:t>MPLS</a:t>
            </a:r>
            <a:r>
              <a:rPr lang="fr" sz="2000">
                <a:solidFill>
                  <a:schemeClr val="lt1"/>
                </a:solidFill>
              </a:rPr>
              <a:t> : protocole de niveau 2.5 de commutation de labels ou </a:t>
            </a:r>
            <a:r>
              <a:rPr lang="fr" sz="2000">
                <a:solidFill>
                  <a:schemeClr val="lt1"/>
                </a:solidFill>
              </a:rPr>
              <a:t>étiquettes</a:t>
            </a:r>
            <a:r>
              <a:rPr lang="fr" sz="2000">
                <a:solidFill>
                  <a:schemeClr val="lt1"/>
                </a:solidFill>
              </a:rPr>
              <a:t>    paquets</a:t>
            </a:r>
            <a:endParaRPr sz="2000">
              <a:solidFill>
                <a:schemeClr val="lt1"/>
              </a:solidFill>
            </a:endParaRPr>
          </a:p>
          <a:p>
            <a:pPr indent="0" lvl="0" marL="0" rtl="0" algn="l">
              <a:spcBef>
                <a:spcPts val="0"/>
              </a:spcBef>
              <a:spcAft>
                <a:spcPts val="0"/>
              </a:spcAft>
              <a:buNone/>
            </a:pPr>
            <a:r>
              <a:rPr lang="fr" sz="2000">
                <a:solidFill>
                  <a:schemeClr val="lt1"/>
                </a:solidFill>
              </a:rPr>
              <a:t>Commutation de labels </a:t>
            </a:r>
            <a:r>
              <a:rPr b="1" lang="fr" sz="2000">
                <a:solidFill>
                  <a:schemeClr val="lt1"/>
                </a:solidFill>
              </a:rPr>
              <a:t>&gt;</a:t>
            </a:r>
            <a:r>
              <a:rPr lang="fr" sz="2000">
                <a:solidFill>
                  <a:schemeClr val="lt1"/>
                </a:solidFill>
              </a:rPr>
              <a:t> commutation de paquets</a:t>
            </a:r>
            <a:endParaRPr sz="2000">
              <a:solidFill>
                <a:schemeClr val="lt1"/>
              </a:solidFill>
            </a:endParaRPr>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rPr b="1" lang="fr" sz="2000">
                <a:solidFill>
                  <a:schemeClr val="lt1"/>
                </a:solidFill>
              </a:rPr>
              <a:t>LDP </a:t>
            </a:r>
            <a:r>
              <a:rPr lang="fr" sz="2000">
                <a:solidFill>
                  <a:schemeClr val="lt1"/>
                </a:solidFill>
              </a:rPr>
              <a:t>: Link Distribution Protocol </a:t>
            </a:r>
            <a:r>
              <a:rPr b="1" lang="fr" sz="2000">
                <a:solidFill>
                  <a:schemeClr val="lt1"/>
                </a:solidFill>
              </a:rPr>
              <a:t>= </a:t>
            </a:r>
            <a:r>
              <a:rPr lang="fr" sz="2000">
                <a:solidFill>
                  <a:schemeClr val="lt1"/>
                </a:solidFill>
              </a:rPr>
              <a:t>Découverte routeurs</a:t>
            </a:r>
            <a:endParaRPr sz="2000">
              <a:solidFill>
                <a:schemeClr val="lt1"/>
              </a:solidFill>
            </a:endParaRPr>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rPr b="1" lang="fr" sz="2000">
                <a:solidFill>
                  <a:schemeClr val="lt1"/>
                </a:solidFill>
              </a:rPr>
              <a:t>VPN </a:t>
            </a:r>
            <a:r>
              <a:rPr lang="fr" sz="2000">
                <a:solidFill>
                  <a:schemeClr val="lt1"/>
                </a:solidFill>
              </a:rPr>
              <a:t>grâce au Multi Protocol BGP entre Provider Edge dans le backbone MPLS</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rPr b="1" lang="fr" sz="2000">
                <a:solidFill>
                  <a:schemeClr val="lt1"/>
                </a:solidFill>
              </a:rPr>
              <a:t>MPLS </a:t>
            </a:r>
            <a:r>
              <a:rPr lang="fr" sz="2000">
                <a:solidFill>
                  <a:schemeClr val="lt1"/>
                </a:solidFill>
              </a:rPr>
              <a:t>= Routage IP </a:t>
            </a:r>
            <a:r>
              <a:rPr b="1" lang="fr" sz="2000">
                <a:solidFill>
                  <a:schemeClr val="lt1"/>
                </a:solidFill>
              </a:rPr>
              <a:t>+ </a:t>
            </a:r>
            <a:r>
              <a:rPr lang="fr" sz="2000">
                <a:solidFill>
                  <a:schemeClr val="lt1"/>
                </a:solidFill>
              </a:rPr>
              <a:t>Multi protocoles (voix, Ethernet, </a:t>
            </a:r>
            <a:r>
              <a:rPr lang="fr" sz="2000">
                <a:solidFill>
                  <a:schemeClr val="lt1"/>
                </a:solidFill>
              </a:rPr>
              <a:t>ATM </a:t>
            </a:r>
            <a:r>
              <a:rPr lang="fr" sz="2000">
                <a:solidFill>
                  <a:schemeClr val="lt1"/>
                </a:solidFill>
              </a:rPr>
              <a:t>… tout type de trafic)</a:t>
            </a:r>
            <a:endParaRPr sz="2000">
              <a:solidFill>
                <a:schemeClr val="lt1"/>
              </a:solidFill>
            </a:endParaRPr>
          </a:p>
        </p:txBody>
      </p:sp>
      <p:sp>
        <p:nvSpPr>
          <p:cNvPr id="863" name="Google Shape;863;p53"/>
          <p:cNvSpPr/>
          <p:nvPr/>
        </p:nvSpPr>
        <p:spPr>
          <a:xfrm>
            <a:off x="2678550" y="1306250"/>
            <a:ext cx="220200" cy="220200"/>
          </a:xfrm>
          <a:prstGeom prst="mathNotEqual">
            <a:avLst>
              <a:gd fmla="val 23520" name="adj1"/>
              <a:gd fmla="val 6600000" name="adj2"/>
              <a:gd fmla="val 11760" name="adj3"/>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7" name="Shape 867"/>
        <p:cNvGrpSpPr/>
        <p:nvPr/>
      </p:nvGrpSpPr>
      <p:grpSpPr>
        <a:xfrm>
          <a:off x="0" y="0"/>
          <a:ext cx="0" cy="0"/>
          <a:chOff x="0" y="0"/>
          <a:chExt cx="0" cy="0"/>
        </a:xfrm>
      </p:grpSpPr>
      <p:pic>
        <p:nvPicPr>
          <p:cNvPr id="868" name="Google Shape;868;p54"/>
          <p:cNvPicPr preferRelativeResize="0"/>
          <p:nvPr/>
        </p:nvPicPr>
        <p:blipFill>
          <a:blip r:embed="rId3">
            <a:alphaModFix/>
          </a:blip>
          <a:stretch>
            <a:fillRect/>
          </a:stretch>
        </p:blipFill>
        <p:spPr>
          <a:xfrm>
            <a:off x="5266850" y="25325"/>
            <a:ext cx="3877150" cy="5092825"/>
          </a:xfrm>
          <a:prstGeom prst="rect">
            <a:avLst/>
          </a:prstGeom>
          <a:noFill/>
          <a:ln>
            <a:noFill/>
          </a:ln>
          <a:effectLst>
            <a:outerShdw blurRad="57150" rotWithShape="0" algn="bl" dir="5400000" dist="19050">
              <a:srgbClr val="000000">
                <a:alpha val="50000"/>
              </a:srgbClr>
            </a:outerShdw>
          </a:effectLst>
        </p:spPr>
      </p:pic>
      <p:pic>
        <p:nvPicPr>
          <p:cNvPr descr="Morceau de bande adhésive tenant une note sur la diapositive&#10;" id="869" name="Google Shape;869;p54"/>
          <p:cNvPicPr preferRelativeResize="0"/>
          <p:nvPr/>
        </p:nvPicPr>
        <p:blipFill rotWithShape="1">
          <a:blip r:embed="rId4">
            <a:alphaModFix/>
          </a:blip>
          <a:srcRect b="10011" l="9244" r="2118" t="5926"/>
          <a:stretch/>
        </p:blipFill>
        <p:spPr>
          <a:xfrm rot="154828">
            <a:off x="6214425" y="71601"/>
            <a:ext cx="2072000" cy="736050"/>
          </a:xfrm>
          <a:prstGeom prst="rect">
            <a:avLst/>
          </a:prstGeom>
          <a:noFill/>
          <a:ln>
            <a:noFill/>
          </a:ln>
        </p:spPr>
      </p:pic>
      <p:sp>
        <p:nvSpPr>
          <p:cNvPr id="870" name="Google Shape;870;p54"/>
          <p:cNvSpPr txBox="1"/>
          <p:nvPr/>
        </p:nvSpPr>
        <p:spPr>
          <a:xfrm>
            <a:off x="5463475" y="543650"/>
            <a:ext cx="3483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fr" sz="3000">
                <a:solidFill>
                  <a:schemeClr val="lt2"/>
                </a:solidFill>
                <a:latin typeface="Raleway"/>
                <a:ea typeface="Raleway"/>
                <a:cs typeface="Raleway"/>
                <a:sym typeface="Raleway"/>
              </a:rPr>
              <a:t>Plusieurs étapes</a:t>
            </a:r>
            <a:endParaRPr b="1" sz="3000">
              <a:solidFill>
                <a:schemeClr val="lt2"/>
              </a:solidFill>
              <a:latin typeface="Raleway"/>
              <a:ea typeface="Raleway"/>
              <a:cs typeface="Raleway"/>
              <a:sym typeface="Raleway"/>
            </a:endParaRPr>
          </a:p>
        </p:txBody>
      </p:sp>
      <p:sp>
        <p:nvSpPr>
          <p:cNvPr id="871" name="Google Shape;871;p54"/>
          <p:cNvSpPr txBox="1"/>
          <p:nvPr>
            <p:ph idx="4294967295" type="body"/>
          </p:nvPr>
        </p:nvSpPr>
        <p:spPr>
          <a:xfrm>
            <a:off x="5453875" y="1306250"/>
            <a:ext cx="3593100" cy="36126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rgbClr val="000000"/>
              </a:buClr>
              <a:buSzPts val="1700"/>
              <a:buFont typeface="Arial"/>
              <a:buAutoNum type="arabicPeriod"/>
            </a:pPr>
            <a:r>
              <a:rPr lang="fr" sz="1700">
                <a:solidFill>
                  <a:srgbClr val="000000"/>
                </a:solidFill>
                <a:latin typeface="Times New Roman"/>
                <a:ea typeface="Times New Roman"/>
                <a:cs typeface="Times New Roman"/>
                <a:sym typeface="Times New Roman"/>
              </a:rPr>
              <a:t>Configurer ospf backbone</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AutoNum type="arabicPeriod"/>
            </a:pPr>
            <a:r>
              <a:rPr lang="fr" sz="1700">
                <a:solidFill>
                  <a:srgbClr val="000000"/>
                </a:solidFill>
                <a:latin typeface="Times New Roman"/>
                <a:ea typeface="Times New Roman"/>
                <a:cs typeface="Times New Roman"/>
                <a:sym typeface="Times New Roman"/>
              </a:rPr>
              <a:t>Activer mpls sur les int backbone </a:t>
            </a:r>
            <a:endParaRPr sz="1700">
              <a:solidFill>
                <a:srgbClr val="000000"/>
              </a:solidFill>
              <a:latin typeface="Arial"/>
              <a:ea typeface="Arial"/>
              <a:cs typeface="Arial"/>
              <a:sym typeface="Arial"/>
            </a:endParaRPr>
          </a:p>
          <a:p>
            <a:pPr indent="-336550" lvl="0" marL="457200" rtl="0" algn="l">
              <a:lnSpc>
                <a:spcPct val="107000"/>
              </a:lnSpc>
              <a:spcBef>
                <a:spcPts val="0"/>
              </a:spcBef>
              <a:spcAft>
                <a:spcPts val="0"/>
              </a:spcAft>
              <a:buClr>
                <a:srgbClr val="000000"/>
              </a:buClr>
              <a:buSzPts val="1700"/>
              <a:buFont typeface="Arial"/>
              <a:buAutoNum type="arabicPeriod"/>
            </a:pPr>
            <a:r>
              <a:rPr lang="fr" sz="1700">
                <a:solidFill>
                  <a:srgbClr val="000000"/>
                </a:solidFill>
                <a:latin typeface="Times New Roman"/>
                <a:ea typeface="Times New Roman"/>
                <a:cs typeface="Times New Roman"/>
                <a:sym typeface="Times New Roman"/>
              </a:rPr>
              <a:t>Authentification entre routeurs voisins</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Arial"/>
              <a:buAutoNum type="arabicPeriod"/>
            </a:pPr>
            <a:r>
              <a:rPr lang="fr" sz="1700">
                <a:solidFill>
                  <a:srgbClr val="000000"/>
                </a:solidFill>
                <a:latin typeface="Times New Roman"/>
                <a:ea typeface="Times New Roman"/>
                <a:cs typeface="Times New Roman"/>
                <a:sym typeface="Times New Roman"/>
              </a:rPr>
              <a:t>Mettre en place le VRF</a:t>
            </a:r>
            <a:endParaRPr b="1"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AutoNum type="arabicPeriod"/>
            </a:pPr>
            <a:r>
              <a:rPr lang="fr" sz="1700">
                <a:solidFill>
                  <a:srgbClr val="000000"/>
                </a:solidFill>
                <a:latin typeface="Times New Roman"/>
                <a:ea typeface="Times New Roman"/>
                <a:cs typeface="Times New Roman"/>
                <a:sym typeface="Times New Roman"/>
              </a:rPr>
              <a:t>Routage dyn entre CE et PE des 2 sites (EIGRP et RIP)</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AutoNum type="arabicPeriod"/>
            </a:pPr>
            <a:r>
              <a:rPr lang="fr" sz="1700">
                <a:solidFill>
                  <a:srgbClr val="000000"/>
                </a:solidFill>
                <a:latin typeface="Times New Roman"/>
                <a:ea typeface="Times New Roman"/>
                <a:cs typeface="Times New Roman"/>
                <a:sym typeface="Times New Roman"/>
              </a:rPr>
              <a:t>MP-BGP entre PE (vpn) </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AutoNum type="arabicPeriod"/>
            </a:pPr>
            <a:r>
              <a:rPr lang="fr" sz="1700">
                <a:solidFill>
                  <a:srgbClr val="000000"/>
                </a:solidFill>
                <a:latin typeface="Times New Roman"/>
                <a:ea typeface="Times New Roman"/>
                <a:cs typeface="Times New Roman"/>
                <a:sym typeface="Times New Roman"/>
              </a:rPr>
              <a:t>Communication entre BGP de PE à EIGRP CE : le multi-protocole</a:t>
            </a:r>
            <a:endParaRPr sz="1700">
              <a:solidFill>
                <a:srgbClr val="000000"/>
              </a:solidFill>
              <a:latin typeface="Times New Roman"/>
              <a:ea typeface="Times New Roman"/>
              <a:cs typeface="Times New Roman"/>
              <a:sym typeface="Times New Roman"/>
            </a:endParaRPr>
          </a:p>
        </p:txBody>
      </p:sp>
      <p:pic>
        <p:nvPicPr>
          <p:cNvPr id="872" name="Google Shape;872;p54"/>
          <p:cNvPicPr preferRelativeResize="0"/>
          <p:nvPr/>
        </p:nvPicPr>
        <p:blipFill>
          <a:blip r:embed="rId5">
            <a:alphaModFix/>
          </a:blip>
          <a:stretch>
            <a:fillRect/>
          </a:stretch>
        </p:blipFill>
        <p:spPr>
          <a:xfrm>
            <a:off x="0" y="218588"/>
            <a:ext cx="5399025" cy="4706300"/>
          </a:xfrm>
          <a:prstGeom prst="rect">
            <a:avLst/>
          </a:prstGeom>
          <a:noFill/>
          <a:ln>
            <a:noFill/>
          </a:ln>
        </p:spPr>
      </p:pic>
      <p:sp>
        <p:nvSpPr>
          <p:cNvPr id="873" name="Google Shape;873;p54"/>
          <p:cNvSpPr txBox="1"/>
          <p:nvPr/>
        </p:nvSpPr>
        <p:spPr>
          <a:xfrm rot="-323652">
            <a:off x="1822035" y="3120533"/>
            <a:ext cx="2048773" cy="110827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lt1"/>
                </a:solidFill>
                <a:latin typeface="Lato"/>
                <a:ea typeface="Lato"/>
                <a:cs typeface="Lato"/>
                <a:sym typeface="Lato"/>
              </a:rPr>
              <a:t>Et ça ping ! entre CE d’un même client</a:t>
            </a:r>
            <a:endParaRPr b="1" sz="20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xEl>
                                              <p:pRg end="0" st="0"/>
                                            </p:txEl>
                                          </p:spTgt>
                                        </p:tgtEl>
                                        <p:attrNameLst>
                                          <p:attrName>style.visibility</p:attrName>
                                        </p:attrNameLst>
                                      </p:cBhvr>
                                      <p:to>
                                        <p:strVal val="visible"/>
                                      </p:to>
                                    </p:set>
                                    <p:animEffect filter="fade" transition="in">
                                      <p:cBhvr>
                                        <p:cTn dur="1000"/>
                                        <p:tgtEl>
                                          <p:spTgt spid="8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xEl>
                                              <p:pRg end="1" st="1"/>
                                            </p:txEl>
                                          </p:spTgt>
                                        </p:tgtEl>
                                        <p:attrNameLst>
                                          <p:attrName>style.visibility</p:attrName>
                                        </p:attrNameLst>
                                      </p:cBhvr>
                                      <p:to>
                                        <p:strVal val="visible"/>
                                      </p:to>
                                    </p:set>
                                    <p:animEffect filter="fade" transition="in">
                                      <p:cBhvr>
                                        <p:cTn dur="1000"/>
                                        <p:tgtEl>
                                          <p:spTgt spid="8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xEl>
                                              <p:pRg end="2" st="2"/>
                                            </p:txEl>
                                          </p:spTgt>
                                        </p:tgtEl>
                                        <p:attrNameLst>
                                          <p:attrName>style.visibility</p:attrName>
                                        </p:attrNameLst>
                                      </p:cBhvr>
                                      <p:to>
                                        <p:strVal val="visible"/>
                                      </p:to>
                                    </p:set>
                                    <p:animEffect filter="fade" transition="in">
                                      <p:cBhvr>
                                        <p:cTn dur="1000"/>
                                        <p:tgtEl>
                                          <p:spTgt spid="8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xEl>
                                              <p:pRg end="3" st="3"/>
                                            </p:txEl>
                                          </p:spTgt>
                                        </p:tgtEl>
                                        <p:attrNameLst>
                                          <p:attrName>style.visibility</p:attrName>
                                        </p:attrNameLst>
                                      </p:cBhvr>
                                      <p:to>
                                        <p:strVal val="visible"/>
                                      </p:to>
                                    </p:set>
                                    <p:animEffect filter="fade" transition="in">
                                      <p:cBhvr>
                                        <p:cTn dur="1000"/>
                                        <p:tgtEl>
                                          <p:spTgt spid="8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xEl>
                                              <p:pRg end="4" st="4"/>
                                            </p:txEl>
                                          </p:spTgt>
                                        </p:tgtEl>
                                        <p:attrNameLst>
                                          <p:attrName>style.visibility</p:attrName>
                                        </p:attrNameLst>
                                      </p:cBhvr>
                                      <p:to>
                                        <p:strVal val="visible"/>
                                      </p:to>
                                    </p:set>
                                    <p:animEffect filter="fade" transition="in">
                                      <p:cBhvr>
                                        <p:cTn dur="1000"/>
                                        <p:tgtEl>
                                          <p:spTgt spid="8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xEl>
                                              <p:pRg end="5" st="5"/>
                                            </p:txEl>
                                          </p:spTgt>
                                        </p:tgtEl>
                                        <p:attrNameLst>
                                          <p:attrName>style.visibility</p:attrName>
                                        </p:attrNameLst>
                                      </p:cBhvr>
                                      <p:to>
                                        <p:strVal val="visible"/>
                                      </p:to>
                                    </p:set>
                                    <p:animEffect filter="fade" transition="in">
                                      <p:cBhvr>
                                        <p:cTn dur="1000"/>
                                        <p:tgtEl>
                                          <p:spTgt spid="8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xEl>
                                              <p:pRg end="6" st="6"/>
                                            </p:txEl>
                                          </p:spTgt>
                                        </p:tgtEl>
                                        <p:attrNameLst>
                                          <p:attrName>style.visibility</p:attrName>
                                        </p:attrNameLst>
                                      </p:cBhvr>
                                      <p:to>
                                        <p:strVal val="visible"/>
                                      </p:to>
                                    </p:set>
                                    <p:animEffect filter="fade" transition="in">
                                      <p:cBhvr>
                                        <p:cTn dur="1000"/>
                                        <p:tgtEl>
                                          <p:spTgt spid="8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5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800"/>
              <a:t>Vérifions les étapes sur les routeurs …</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56"/>
          <p:cNvSpPr txBox="1"/>
          <p:nvPr>
            <p:ph idx="4294967295" type="ctrTitle"/>
          </p:nvPr>
        </p:nvSpPr>
        <p:spPr>
          <a:xfrm>
            <a:off x="2249100" y="1268075"/>
            <a:ext cx="4031700" cy="175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LIBRENMS</a:t>
            </a:r>
            <a:r>
              <a:rPr lang="fr"/>
              <a:t>:</a:t>
            </a:r>
            <a:endParaRPr/>
          </a:p>
          <a:p>
            <a:pPr indent="0" lvl="0" marL="0" rtl="0" algn="l">
              <a:spcBef>
                <a:spcPts val="0"/>
              </a:spcBef>
              <a:spcAft>
                <a:spcPts val="0"/>
              </a:spcAft>
              <a:buNone/>
            </a:pPr>
            <a:r>
              <a:t/>
            </a:r>
            <a:endParaRPr/>
          </a:p>
          <a:p>
            <a:pPr indent="0" lvl="0" marL="0" rtl="0" algn="l">
              <a:spcBef>
                <a:spcPts val="0"/>
              </a:spcBef>
              <a:spcAft>
                <a:spcPts val="0"/>
              </a:spcAft>
              <a:buNone/>
            </a:pPr>
            <a:r>
              <a:rPr lang="fr">
                <a:solidFill>
                  <a:schemeClr val="accent5"/>
                </a:solidFill>
              </a:rPr>
              <a:t>Monitoring</a:t>
            </a:r>
            <a:r>
              <a:rPr lang="fr"/>
              <a:t> / OSPF</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1"/>
          <p:cNvSpPr txBox="1"/>
          <p:nvPr>
            <p:ph type="title"/>
          </p:nvPr>
        </p:nvSpPr>
        <p:spPr>
          <a:xfrm>
            <a:off x="283100" y="483550"/>
            <a:ext cx="8631600" cy="38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accent5"/>
                </a:solidFill>
              </a:rPr>
              <a:t>Plan d’adressage</a:t>
            </a:r>
            <a:endParaRPr>
              <a:solidFill>
                <a:schemeClr val="accent5"/>
              </a:solidFill>
            </a:endParaRPr>
          </a:p>
        </p:txBody>
      </p:sp>
      <p:pic>
        <p:nvPicPr>
          <p:cNvPr id="235" name="Google Shape;235;p21"/>
          <p:cNvPicPr preferRelativeResize="0"/>
          <p:nvPr/>
        </p:nvPicPr>
        <p:blipFill>
          <a:blip r:embed="rId3">
            <a:alphaModFix/>
          </a:blip>
          <a:stretch>
            <a:fillRect/>
          </a:stretch>
        </p:blipFill>
        <p:spPr>
          <a:xfrm>
            <a:off x="283100" y="1515375"/>
            <a:ext cx="6712949" cy="204831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57"/>
          <p:cNvPicPr preferRelativeResize="0"/>
          <p:nvPr/>
        </p:nvPicPr>
        <p:blipFill>
          <a:blip r:embed="rId3">
            <a:alphaModFix/>
          </a:blip>
          <a:stretch>
            <a:fillRect/>
          </a:stretch>
        </p:blipFill>
        <p:spPr>
          <a:xfrm>
            <a:off x="1277150" y="1289025"/>
            <a:ext cx="5991600" cy="3426000"/>
          </a:xfrm>
          <a:prstGeom prst="roundRect">
            <a:avLst>
              <a:gd fmla="val 16667" name="adj"/>
            </a:avLst>
          </a:prstGeom>
          <a:noFill/>
          <a:ln>
            <a:noFill/>
          </a:ln>
        </p:spPr>
      </p:pic>
      <p:sp>
        <p:nvSpPr>
          <p:cNvPr id="889" name="Google Shape;889;p57"/>
          <p:cNvSpPr txBox="1"/>
          <p:nvPr/>
        </p:nvSpPr>
        <p:spPr>
          <a:xfrm>
            <a:off x="1655525" y="315950"/>
            <a:ext cx="4815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chemeClr val="lt1"/>
                </a:solidFill>
                <a:latin typeface="Lato"/>
                <a:ea typeface="Lato"/>
                <a:cs typeface="Lato"/>
                <a:sym typeface="Lato"/>
              </a:rPr>
              <a:t>L’infrastructure présentée</a:t>
            </a:r>
            <a:endParaRPr sz="2400">
              <a:solidFill>
                <a:schemeClr val="l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58"/>
          <p:cNvSpPr txBox="1"/>
          <p:nvPr>
            <p:ph type="title"/>
          </p:nvPr>
        </p:nvSpPr>
        <p:spPr>
          <a:xfrm>
            <a:off x="697475" y="761100"/>
            <a:ext cx="4587000" cy="3621300"/>
          </a:xfrm>
          <a:prstGeom prst="rect">
            <a:avLst/>
          </a:prstGeom>
        </p:spPr>
        <p:txBody>
          <a:bodyPr anchorCtr="0" anchor="ctr" bIns="91425" lIns="91425" spcFirstLastPara="1" rIns="91425" wrap="square" tIns="91425">
            <a:normAutofit/>
          </a:bodyPr>
          <a:lstStyle/>
          <a:p>
            <a:pPr indent="-406400" lvl="0" marL="457200" rtl="0" algn="l">
              <a:spcBef>
                <a:spcPts val="0"/>
              </a:spcBef>
              <a:spcAft>
                <a:spcPts val="0"/>
              </a:spcAft>
              <a:buSzPts val="2800"/>
              <a:buChar char="-"/>
            </a:pPr>
            <a:r>
              <a:rPr lang="fr"/>
              <a:t>Liaison OSPF entre les 2 sites</a:t>
            </a:r>
            <a:endParaRPr/>
          </a:p>
          <a:p>
            <a:pPr indent="-406400" lvl="0" marL="457200" rtl="0" algn="l">
              <a:spcBef>
                <a:spcPts val="0"/>
              </a:spcBef>
              <a:spcAft>
                <a:spcPts val="0"/>
              </a:spcAft>
              <a:buSzPts val="2800"/>
              <a:buChar char="-"/>
            </a:pPr>
            <a:r>
              <a:rPr lang="fr"/>
              <a:t>VLAN </a:t>
            </a:r>
            <a:endParaRPr/>
          </a:p>
          <a:p>
            <a:pPr indent="-406400" lvl="0" marL="457200" rtl="0" algn="l">
              <a:spcBef>
                <a:spcPts val="0"/>
              </a:spcBef>
              <a:spcAft>
                <a:spcPts val="0"/>
              </a:spcAft>
              <a:buSzPts val="2800"/>
              <a:buChar char="-"/>
            </a:pPr>
            <a:r>
              <a:rPr lang="fr"/>
              <a:t>Monitoring via Librenms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59"/>
          <p:cNvSpPr txBox="1"/>
          <p:nvPr/>
        </p:nvSpPr>
        <p:spPr>
          <a:xfrm>
            <a:off x="4708225" y="710000"/>
            <a:ext cx="375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900" name="Google Shape;900;p59"/>
          <p:cNvPicPr preferRelativeResize="0"/>
          <p:nvPr/>
        </p:nvPicPr>
        <p:blipFill>
          <a:blip r:embed="rId3">
            <a:alphaModFix/>
          </a:blip>
          <a:stretch>
            <a:fillRect/>
          </a:stretch>
        </p:blipFill>
        <p:spPr>
          <a:xfrm>
            <a:off x="2219500" y="707500"/>
            <a:ext cx="4705012" cy="3728500"/>
          </a:xfrm>
          <a:prstGeom prst="rect">
            <a:avLst/>
          </a:prstGeom>
          <a:noFill/>
          <a:ln>
            <a:noFill/>
          </a:ln>
        </p:spPr>
      </p:pic>
      <p:sp>
        <p:nvSpPr>
          <p:cNvPr id="901" name="Google Shape;901;p59"/>
          <p:cNvSpPr txBox="1"/>
          <p:nvPr/>
        </p:nvSpPr>
        <p:spPr>
          <a:xfrm>
            <a:off x="2558850" y="181375"/>
            <a:ext cx="402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latin typeface="Lato"/>
                <a:ea typeface="Lato"/>
                <a:cs typeface="Lato"/>
                <a:sym typeface="Lato"/>
              </a:rPr>
              <a:t>Infrastructure locale</a:t>
            </a:r>
            <a:endParaRPr>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60"/>
          <p:cNvSpPr txBox="1"/>
          <p:nvPr>
            <p:ph type="title"/>
          </p:nvPr>
        </p:nvSpPr>
        <p:spPr>
          <a:xfrm>
            <a:off x="2014800" y="348250"/>
            <a:ext cx="5114400" cy="616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Windows Server | Rôles</a:t>
            </a:r>
            <a:endParaRPr/>
          </a:p>
        </p:txBody>
      </p:sp>
      <p:sp>
        <p:nvSpPr>
          <p:cNvPr id="907" name="Google Shape;907;p60"/>
          <p:cNvSpPr txBox="1"/>
          <p:nvPr>
            <p:ph idx="2" type="body"/>
          </p:nvPr>
        </p:nvSpPr>
        <p:spPr>
          <a:xfrm>
            <a:off x="4572200" y="1309650"/>
            <a:ext cx="2780400" cy="128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DHCP :</a:t>
            </a:r>
            <a:endParaRPr/>
          </a:p>
          <a:p>
            <a:pPr indent="-311150" lvl="0" marL="457200" rtl="0" algn="l">
              <a:spcBef>
                <a:spcPts val="1200"/>
              </a:spcBef>
              <a:spcAft>
                <a:spcPts val="0"/>
              </a:spcAft>
              <a:buSzPts val="1300"/>
              <a:buChar char="-"/>
            </a:pPr>
            <a:r>
              <a:rPr lang="fr"/>
              <a:t>Nom de domaine</a:t>
            </a:r>
            <a:endParaRPr/>
          </a:p>
          <a:p>
            <a:pPr indent="-311150" lvl="0" marL="457200" rtl="0" algn="l">
              <a:spcBef>
                <a:spcPts val="0"/>
              </a:spcBef>
              <a:spcAft>
                <a:spcPts val="0"/>
              </a:spcAft>
              <a:buSzPts val="1300"/>
              <a:buChar char="-"/>
            </a:pPr>
            <a:r>
              <a:rPr lang="fr"/>
              <a:t>IP du routeur</a:t>
            </a:r>
            <a:endParaRPr/>
          </a:p>
          <a:p>
            <a:pPr indent="-311150" lvl="0" marL="457200" rtl="0" algn="l">
              <a:spcBef>
                <a:spcPts val="0"/>
              </a:spcBef>
              <a:spcAft>
                <a:spcPts val="0"/>
              </a:spcAft>
              <a:buSzPts val="1300"/>
              <a:buChar char="-"/>
            </a:pPr>
            <a:r>
              <a:rPr lang="fr"/>
              <a:t>IP du serveur DNS (lui même)</a:t>
            </a:r>
            <a:endParaRPr/>
          </a:p>
        </p:txBody>
      </p:sp>
      <p:sp>
        <p:nvSpPr>
          <p:cNvPr id="908" name="Google Shape;908;p60"/>
          <p:cNvSpPr txBox="1"/>
          <p:nvPr>
            <p:ph idx="2" type="body"/>
          </p:nvPr>
        </p:nvSpPr>
        <p:spPr>
          <a:xfrm>
            <a:off x="1182500" y="2671075"/>
            <a:ext cx="2780400" cy="128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DNS </a:t>
            </a:r>
            <a:r>
              <a:rPr lang="fr"/>
              <a:t>:</a:t>
            </a:r>
            <a:endParaRPr/>
          </a:p>
          <a:p>
            <a:pPr indent="-311150" lvl="0" marL="457200" rtl="0" algn="l">
              <a:spcBef>
                <a:spcPts val="1200"/>
              </a:spcBef>
              <a:spcAft>
                <a:spcPts val="0"/>
              </a:spcAft>
              <a:buSzPts val="1300"/>
              <a:buChar char="-"/>
            </a:pPr>
            <a:r>
              <a:rPr lang="fr"/>
              <a:t>Résolution nom des machines</a:t>
            </a:r>
            <a:endParaRPr/>
          </a:p>
        </p:txBody>
      </p:sp>
      <p:sp>
        <p:nvSpPr>
          <p:cNvPr id="909" name="Google Shape;909;p60"/>
          <p:cNvSpPr txBox="1"/>
          <p:nvPr/>
        </p:nvSpPr>
        <p:spPr>
          <a:xfrm>
            <a:off x="1182500" y="1309650"/>
            <a:ext cx="3389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Lato"/>
                <a:ea typeface="Lato"/>
                <a:cs typeface="Lato"/>
                <a:sym typeface="Lato"/>
              </a:rPr>
              <a:t>Active Directory:</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fr">
                <a:solidFill>
                  <a:schemeClr val="lt1"/>
                </a:solidFill>
                <a:latin typeface="Lato"/>
                <a:ea typeface="Lato"/>
                <a:cs typeface="Lato"/>
                <a:sym typeface="Lato"/>
              </a:rPr>
              <a:t>Client windows avec utilisateur membre de l’AD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fr">
                <a:solidFill>
                  <a:schemeClr val="lt1"/>
                </a:solidFill>
                <a:latin typeface="Lato"/>
                <a:ea typeface="Lato"/>
                <a:cs typeface="Lato"/>
                <a:sym typeface="Lato"/>
              </a:rPr>
              <a:t>GPO mot de passe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fr">
                <a:solidFill>
                  <a:schemeClr val="lt1"/>
                </a:solidFill>
                <a:latin typeface="Lato"/>
                <a:ea typeface="Lato"/>
                <a:cs typeface="Lato"/>
                <a:sym typeface="Lato"/>
              </a:rPr>
              <a:t>GPO montage lecteur réseau</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910" name="Google Shape;910;p60"/>
          <p:cNvSpPr txBox="1"/>
          <p:nvPr/>
        </p:nvSpPr>
        <p:spPr>
          <a:xfrm>
            <a:off x="2322007" y="3692550"/>
            <a:ext cx="45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Lato"/>
                <a:ea typeface="Lato"/>
                <a:cs typeface="Lato"/>
                <a:sym typeface="Lato"/>
              </a:rPr>
              <a:t>Windows Server Update Services: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fr">
                <a:solidFill>
                  <a:schemeClr val="lt1"/>
                </a:solidFill>
                <a:latin typeface="Lato"/>
                <a:ea typeface="Lato"/>
                <a:cs typeface="Lato"/>
                <a:sym typeface="Lato"/>
              </a:rPr>
              <a:t>Mise à jour depuis l’intranet (server1)</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fr">
                <a:solidFill>
                  <a:schemeClr val="lt1"/>
                </a:solidFill>
                <a:latin typeface="Lato"/>
                <a:ea typeface="Lato"/>
                <a:cs typeface="Lato"/>
                <a:sym typeface="Lato"/>
              </a:rPr>
              <a:t>Téléchargement et installation automatique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fr">
                <a:solidFill>
                  <a:schemeClr val="lt1"/>
                </a:solidFill>
                <a:latin typeface="Lato"/>
                <a:ea typeface="Lato"/>
                <a:cs typeface="Lato"/>
                <a:sym typeface="Lato"/>
              </a:rPr>
              <a:t>Pas de redémarrage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911" name="Google Shape;911;p60"/>
          <p:cNvSpPr txBox="1"/>
          <p:nvPr/>
        </p:nvSpPr>
        <p:spPr>
          <a:xfrm>
            <a:off x="4572200" y="2589750"/>
            <a:ext cx="303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Lato"/>
                <a:ea typeface="Lato"/>
                <a:cs typeface="Lato"/>
                <a:sym typeface="Lato"/>
              </a:rPr>
              <a:t>Stockage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fr">
                <a:solidFill>
                  <a:schemeClr val="lt1"/>
                </a:solidFill>
                <a:latin typeface="Lato"/>
                <a:ea typeface="Lato"/>
                <a:cs typeface="Lato"/>
                <a:sym typeface="Lato"/>
              </a:rPr>
              <a:t>Partage un dossier pour la DSI</a:t>
            </a:r>
            <a:endParaRPr>
              <a:solidFill>
                <a:schemeClr val="l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1"/>
          <p:cNvSpPr txBox="1"/>
          <p:nvPr>
            <p:ph type="title"/>
          </p:nvPr>
        </p:nvSpPr>
        <p:spPr>
          <a:xfrm>
            <a:off x="1491000" y="229200"/>
            <a:ext cx="6162000" cy="68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Récupération de la config sur les client</a:t>
            </a:r>
            <a:endParaRPr/>
          </a:p>
        </p:txBody>
      </p:sp>
      <p:pic>
        <p:nvPicPr>
          <p:cNvPr id="917" name="Google Shape;917;p61"/>
          <p:cNvPicPr preferRelativeResize="0"/>
          <p:nvPr/>
        </p:nvPicPr>
        <p:blipFill>
          <a:blip r:embed="rId3">
            <a:alphaModFix/>
          </a:blip>
          <a:stretch>
            <a:fillRect/>
          </a:stretch>
        </p:blipFill>
        <p:spPr>
          <a:xfrm>
            <a:off x="2285912" y="1777350"/>
            <a:ext cx="4572200" cy="3242800"/>
          </a:xfrm>
          <a:prstGeom prst="rect">
            <a:avLst/>
          </a:prstGeom>
          <a:noFill/>
          <a:ln>
            <a:noFill/>
          </a:ln>
        </p:spPr>
      </p:pic>
      <p:pic>
        <p:nvPicPr>
          <p:cNvPr id="918" name="Google Shape;918;p61"/>
          <p:cNvPicPr preferRelativeResize="0"/>
          <p:nvPr/>
        </p:nvPicPr>
        <p:blipFill>
          <a:blip r:embed="rId4">
            <a:alphaModFix/>
          </a:blip>
          <a:stretch>
            <a:fillRect/>
          </a:stretch>
        </p:blipFill>
        <p:spPr>
          <a:xfrm>
            <a:off x="1566850" y="782550"/>
            <a:ext cx="6010275" cy="800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62"/>
          <p:cNvSpPr txBox="1"/>
          <p:nvPr>
            <p:ph type="title"/>
          </p:nvPr>
        </p:nvSpPr>
        <p:spPr>
          <a:xfrm>
            <a:off x="2137500" y="243700"/>
            <a:ext cx="4869000" cy="1751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Windows Update | Serveur</a:t>
            </a:r>
            <a:endParaRPr/>
          </a:p>
        </p:txBody>
      </p:sp>
      <p:pic>
        <p:nvPicPr>
          <p:cNvPr id="924" name="Google Shape;924;p62"/>
          <p:cNvPicPr preferRelativeResize="0"/>
          <p:nvPr/>
        </p:nvPicPr>
        <p:blipFill>
          <a:blip r:embed="rId3">
            <a:alphaModFix/>
          </a:blip>
          <a:stretch>
            <a:fillRect/>
          </a:stretch>
        </p:blipFill>
        <p:spPr>
          <a:xfrm>
            <a:off x="1187975" y="936275"/>
            <a:ext cx="6768057" cy="2843300"/>
          </a:xfrm>
          <a:prstGeom prst="rect">
            <a:avLst/>
          </a:prstGeom>
          <a:noFill/>
          <a:ln>
            <a:noFill/>
          </a:ln>
        </p:spPr>
      </p:pic>
      <p:pic>
        <p:nvPicPr>
          <p:cNvPr id="925" name="Google Shape;925;p62"/>
          <p:cNvPicPr preferRelativeResize="0"/>
          <p:nvPr/>
        </p:nvPicPr>
        <p:blipFill>
          <a:blip r:embed="rId4">
            <a:alphaModFix/>
          </a:blip>
          <a:stretch>
            <a:fillRect/>
          </a:stretch>
        </p:blipFill>
        <p:spPr>
          <a:xfrm>
            <a:off x="1926688" y="3994450"/>
            <a:ext cx="6029325" cy="981075"/>
          </a:xfrm>
          <a:prstGeom prst="rect">
            <a:avLst/>
          </a:prstGeom>
          <a:noFill/>
          <a:ln>
            <a:noFill/>
          </a:ln>
        </p:spPr>
      </p:pic>
      <p:pic>
        <p:nvPicPr>
          <p:cNvPr id="926" name="Google Shape;926;p62"/>
          <p:cNvPicPr preferRelativeResize="0"/>
          <p:nvPr/>
        </p:nvPicPr>
        <p:blipFill>
          <a:blip r:embed="rId5">
            <a:alphaModFix/>
          </a:blip>
          <a:stretch>
            <a:fillRect/>
          </a:stretch>
        </p:blipFill>
        <p:spPr>
          <a:xfrm>
            <a:off x="391875" y="4294488"/>
            <a:ext cx="1295400" cy="381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63"/>
          <p:cNvSpPr txBox="1"/>
          <p:nvPr>
            <p:ph type="title"/>
          </p:nvPr>
        </p:nvSpPr>
        <p:spPr>
          <a:xfrm>
            <a:off x="2137500" y="243700"/>
            <a:ext cx="4869000" cy="1751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Windows Update | Serveur</a:t>
            </a:r>
            <a:endParaRPr/>
          </a:p>
        </p:txBody>
      </p:sp>
      <p:pic>
        <p:nvPicPr>
          <p:cNvPr id="932" name="Google Shape;932;p63"/>
          <p:cNvPicPr preferRelativeResize="0"/>
          <p:nvPr/>
        </p:nvPicPr>
        <p:blipFill>
          <a:blip r:embed="rId3">
            <a:alphaModFix/>
          </a:blip>
          <a:stretch>
            <a:fillRect/>
          </a:stretch>
        </p:blipFill>
        <p:spPr>
          <a:xfrm>
            <a:off x="178163" y="1431150"/>
            <a:ext cx="8787674" cy="1140600"/>
          </a:xfrm>
          <a:prstGeom prst="rect">
            <a:avLst/>
          </a:prstGeom>
          <a:noFill/>
          <a:ln>
            <a:noFill/>
          </a:ln>
        </p:spPr>
      </p:pic>
      <p:pic>
        <p:nvPicPr>
          <p:cNvPr id="933" name="Google Shape;933;p63"/>
          <p:cNvPicPr preferRelativeResize="0"/>
          <p:nvPr/>
        </p:nvPicPr>
        <p:blipFill>
          <a:blip r:embed="rId4">
            <a:alphaModFix/>
          </a:blip>
          <a:stretch>
            <a:fillRect/>
          </a:stretch>
        </p:blipFill>
        <p:spPr>
          <a:xfrm>
            <a:off x="2118213" y="2724150"/>
            <a:ext cx="4907572" cy="2266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64"/>
          <p:cNvSpPr txBox="1"/>
          <p:nvPr>
            <p:ph type="title"/>
          </p:nvPr>
        </p:nvSpPr>
        <p:spPr>
          <a:xfrm>
            <a:off x="2137500" y="243700"/>
            <a:ext cx="4869000" cy="1751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Windows Update | Client </a:t>
            </a:r>
            <a:endParaRPr/>
          </a:p>
        </p:txBody>
      </p:sp>
      <p:pic>
        <p:nvPicPr>
          <p:cNvPr id="939" name="Google Shape;939;p64"/>
          <p:cNvPicPr preferRelativeResize="0"/>
          <p:nvPr/>
        </p:nvPicPr>
        <p:blipFill>
          <a:blip r:embed="rId3">
            <a:alphaModFix/>
          </a:blip>
          <a:stretch>
            <a:fillRect/>
          </a:stretch>
        </p:blipFill>
        <p:spPr>
          <a:xfrm>
            <a:off x="1929726" y="1145150"/>
            <a:ext cx="5284526" cy="3251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65"/>
          <p:cNvSpPr txBox="1"/>
          <p:nvPr>
            <p:ph type="title"/>
          </p:nvPr>
        </p:nvSpPr>
        <p:spPr>
          <a:xfrm>
            <a:off x="1139850" y="224575"/>
            <a:ext cx="6864300" cy="63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Mise en place d’un partage réseau pour la DSI</a:t>
            </a:r>
            <a:endParaRPr/>
          </a:p>
        </p:txBody>
      </p:sp>
      <p:pic>
        <p:nvPicPr>
          <p:cNvPr id="945" name="Google Shape;945;p65"/>
          <p:cNvPicPr preferRelativeResize="0"/>
          <p:nvPr/>
        </p:nvPicPr>
        <p:blipFill>
          <a:blip r:embed="rId3">
            <a:alphaModFix/>
          </a:blip>
          <a:stretch>
            <a:fillRect/>
          </a:stretch>
        </p:blipFill>
        <p:spPr>
          <a:xfrm>
            <a:off x="1139839" y="858775"/>
            <a:ext cx="4587175" cy="3834950"/>
          </a:xfrm>
          <a:prstGeom prst="rect">
            <a:avLst/>
          </a:prstGeom>
          <a:noFill/>
          <a:ln>
            <a:noFill/>
          </a:ln>
        </p:spPr>
      </p:pic>
      <p:sp>
        <p:nvSpPr>
          <p:cNvPr id="946" name="Google Shape;946;p65"/>
          <p:cNvSpPr txBox="1"/>
          <p:nvPr/>
        </p:nvSpPr>
        <p:spPr>
          <a:xfrm>
            <a:off x="5955650" y="2371650"/>
            <a:ext cx="287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latin typeface="Lato"/>
                <a:ea typeface="Lato"/>
                <a:cs typeface="Lato"/>
                <a:sym typeface="Lato"/>
              </a:rPr>
              <a:t>Partage du dossier sur le serveur</a:t>
            </a:r>
            <a:endParaRPr>
              <a:solidFill>
                <a:schemeClr val="lt1"/>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66"/>
          <p:cNvSpPr txBox="1"/>
          <p:nvPr>
            <p:ph type="title"/>
          </p:nvPr>
        </p:nvSpPr>
        <p:spPr>
          <a:xfrm>
            <a:off x="1139850" y="224575"/>
            <a:ext cx="6864300" cy="63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Mise en place d’un partage réseau pour la DSI</a:t>
            </a:r>
            <a:endParaRPr/>
          </a:p>
        </p:txBody>
      </p:sp>
      <p:pic>
        <p:nvPicPr>
          <p:cNvPr id="952" name="Google Shape;952;p66"/>
          <p:cNvPicPr preferRelativeResize="0"/>
          <p:nvPr/>
        </p:nvPicPr>
        <p:blipFill>
          <a:blip r:embed="rId3">
            <a:alphaModFix/>
          </a:blip>
          <a:stretch>
            <a:fillRect/>
          </a:stretch>
        </p:blipFill>
        <p:spPr>
          <a:xfrm>
            <a:off x="1299050" y="3417725"/>
            <a:ext cx="6545899" cy="497825"/>
          </a:xfrm>
          <a:prstGeom prst="rect">
            <a:avLst/>
          </a:prstGeom>
          <a:noFill/>
          <a:ln>
            <a:noFill/>
          </a:ln>
        </p:spPr>
      </p:pic>
      <p:pic>
        <p:nvPicPr>
          <p:cNvPr id="953" name="Google Shape;953;p66"/>
          <p:cNvPicPr preferRelativeResize="0"/>
          <p:nvPr/>
        </p:nvPicPr>
        <p:blipFill>
          <a:blip r:embed="rId4">
            <a:alphaModFix/>
          </a:blip>
          <a:stretch>
            <a:fillRect/>
          </a:stretch>
        </p:blipFill>
        <p:spPr>
          <a:xfrm>
            <a:off x="1014413" y="4043600"/>
            <a:ext cx="7115175" cy="1019175"/>
          </a:xfrm>
          <a:prstGeom prst="rect">
            <a:avLst/>
          </a:prstGeom>
          <a:noFill/>
          <a:ln>
            <a:noFill/>
          </a:ln>
        </p:spPr>
      </p:pic>
      <p:pic>
        <p:nvPicPr>
          <p:cNvPr id="954" name="Google Shape;954;p66"/>
          <p:cNvPicPr preferRelativeResize="0"/>
          <p:nvPr/>
        </p:nvPicPr>
        <p:blipFill>
          <a:blip r:embed="rId5">
            <a:alphaModFix/>
          </a:blip>
          <a:stretch>
            <a:fillRect/>
          </a:stretch>
        </p:blipFill>
        <p:spPr>
          <a:xfrm>
            <a:off x="2962126" y="858787"/>
            <a:ext cx="3219749" cy="2430875"/>
          </a:xfrm>
          <a:prstGeom prst="rect">
            <a:avLst/>
          </a:prstGeom>
          <a:noFill/>
          <a:ln>
            <a:noFill/>
          </a:ln>
        </p:spPr>
      </p:pic>
      <p:sp>
        <p:nvSpPr>
          <p:cNvPr id="955" name="Google Shape;955;p66"/>
          <p:cNvSpPr txBox="1"/>
          <p:nvPr/>
        </p:nvSpPr>
        <p:spPr>
          <a:xfrm>
            <a:off x="6181875" y="858775"/>
            <a:ext cx="28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latin typeface="Lato"/>
                <a:ea typeface="Lato"/>
                <a:cs typeface="Lato"/>
                <a:sym typeface="Lato"/>
              </a:rPr>
              <a:t>GPO Ouverture de session</a:t>
            </a:r>
            <a:endParaRPr>
              <a:solidFill>
                <a:schemeClr val="lt1"/>
              </a:solidFill>
              <a:latin typeface="Lato"/>
              <a:ea typeface="Lato"/>
              <a:cs typeface="Lato"/>
              <a:sym typeface="Lato"/>
            </a:endParaRPr>
          </a:p>
        </p:txBody>
      </p:sp>
      <p:pic>
        <p:nvPicPr>
          <p:cNvPr id="956" name="Google Shape;956;p66"/>
          <p:cNvPicPr preferRelativeResize="0"/>
          <p:nvPr/>
        </p:nvPicPr>
        <p:blipFill>
          <a:blip r:embed="rId6">
            <a:alphaModFix/>
          </a:blip>
          <a:stretch>
            <a:fillRect/>
          </a:stretch>
        </p:blipFill>
        <p:spPr>
          <a:xfrm>
            <a:off x="6275663" y="1490125"/>
            <a:ext cx="2657326" cy="6795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2"/>
          <p:cNvSpPr txBox="1"/>
          <p:nvPr>
            <p:ph type="title"/>
          </p:nvPr>
        </p:nvSpPr>
        <p:spPr>
          <a:xfrm>
            <a:off x="1130275" y="487375"/>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fr" sz="2600">
                <a:solidFill>
                  <a:schemeClr val="lt2"/>
                </a:solidFill>
              </a:rPr>
              <a:t>G</a:t>
            </a:r>
            <a:r>
              <a:rPr b="1" lang="fr" sz="2600">
                <a:solidFill>
                  <a:schemeClr val="lt2"/>
                </a:solidFill>
              </a:rPr>
              <a:t>estion de projet</a:t>
            </a:r>
            <a:endParaRPr b="1" sz="2600">
              <a:solidFill>
                <a:schemeClr val="lt2"/>
              </a:solidFill>
            </a:endParaRPr>
          </a:p>
        </p:txBody>
      </p:sp>
      <p:pic>
        <p:nvPicPr>
          <p:cNvPr id="241" name="Google Shape;241;p22"/>
          <p:cNvPicPr preferRelativeResize="0"/>
          <p:nvPr/>
        </p:nvPicPr>
        <p:blipFill>
          <a:blip r:embed="rId3">
            <a:alphaModFix/>
          </a:blip>
          <a:stretch>
            <a:fillRect/>
          </a:stretch>
        </p:blipFill>
        <p:spPr>
          <a:xfrm>
            <a:off x="6400950" y="320200"/>
            <a:ext cx="2197175" cy="821275"/>
          </a:xfrm>
          <a:prstGeom prst="rect">
            <a:avLst/>
          </a:prstGeom>
          <a:noFill/>
          <a:ln>
            <a:noFill/>
          </a:ln>
        </p:spPr>
      </p:pic>
      <p:sp>
        <p:nvSpPr>
          <p:cNvPr id="242" name="Google Shape;242;p22"/>
          <p:cNvSpPr txBox="1"/>
          <p:nvPr>
            <p:ph type="title"/>
          </p:nvPr>
        </p:nvSpPr>
        <p:spPr>
          <a:xfrm>
            <a:off x="228475" y="1865000"/>
            <a:ext cx="7038900" cy="173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t>Offre de nombreuses possibilités :</a:t>
            </a:r>
            <a:endParaRPr b="1"/>
          </a:p>
          <a:p>
            <a:pPr indent="-381000" lvl="0" marL="457200" rtl="0" algn="l">
              <a:spcBef>
                <a:spcPts val="0"/>
              </a:spcBef>
              <a:spcAft>
                <a:spcPts val="0"/>
              </a:spcAft>
              <a:buSzPts val="2400"/>
              <a:buChar char="●"/>
            </a:pPr>
            <a:r>
              <a:rPr lang="fr"/>
              <a:t>Affectation de tâches</a:t>
            </a:r>
            <a:endParaRPr/>
          </a:p>
          <a:p>
            <a:pPr indent="-381000" lvl="0" marL="457200" rtl="0" algn="l">
              <a:spcBef>
                <a:spcPts val="0"/>
              </a:spcBef>
              <a:spcAft>
                <a:spcPts val="0"/>
              </a:spcAft>
              <a:buSzPts val="2400"/>
              <a:buChar char="●"/>
            </a:pPr>
            <a:r>
              <a:rPr lang="fr"/>
              <a:t>Suivi de l’avancement via des stats</a:t>
            </a:r>
            <a:endParaRPr/>
          </a:p>
          <a:p>
            <a:pPr indent="-381000" lvl="0" marL="457200" rtl="0" algn="l">
              <a:spcBef>
                <a:spcPts val="0"/>
              </a:spcBef>
              <a:spcAft>
                <a:spcPts val="0"/>
              </a:spcAft>
              <a:buSzPts val="2400"/>
              <a:buChar char="●"/>
            </a:pPr>
            <a:r>
              <a:rPr lang="fr"/>
              <a:t>Gestion des deadlines via planning</a:t>
            </a:r>
            <a:endParaRPr/>
          </a:p>
        </p:txBody>
      </p:sp>
      <p:sp>
        <p:nvSpPr>
          <p:cNvPr id="243" name="Google Shape;243;p22"/>
          <p:cNvSpPr txBox="1"/>
          <p:nvPr/>
        </p:nvSpPr>
        <p:spPr>
          <a:xfrm>
            <a:off x="228463" y="1753025"/>
            <a:ext cx="4999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400">
                <a:solidFill>
                  <a:schemeClr val="lt1"/>
                </a:solidFill>
                <a:latin typeface="Montserrat"/>
                <a:ea typeface="Montserrat"/>
                <a:cs typeface="Montserrat"/>
                <a:sym typeface="Montserrat"/>
              </a:rPr>
              <a:t>Avantages :</a:t>
            </a:r>
            <a:endParaRPr b="1" sz="2400">
              <a:solidFill>
                <a:schemeClr val="lt1"/>
              </a:solidFill>
              <a:latin typeface="Montserrat"/>
              <a:ea typeface="Montserrat"/>
              <a:cs typeface="Montserrat"/>
              <a:sym typeface="Montserrat"/>
            </a:endParaRPr>
          </a:p>
          <a:p>
            <a:pPr indent="-381000" lvl="0" marL="457200" rtl="0" algn="l">
              <a:spcBef>
                <a:spcPts val="0"/>
              </a:spcBef>
              <a:spcAft>
                <a:spcPts val="0"/>
              </a:spcAft>
              <a:buClr>
                <a:schemeClr val="lt1"/>
              </a:buClr>
              <a:buSzPts val="2400"/>
              <a:buFont typeface="Montserrat"/>
              <a:buChar char="●"/>
            </a:pPr>
            <a:r>
              <a:rPr lang="fr" sz="2400">
                <a:solidFill>
                  <a:schemeClr val="lt1"/>
                </a:solidFill>
                <a:latin typeface="Montserrat"/>
                <a:ea typeface="Montserrat"/>
                <a:cs typeface="Montserrat"/>
                <a:sym typeface="Montserrat"/>
              </a:rPr>
              <a:t>Sobre</a:t>
            </a:r>
            <a:endParaRPr sz="2400">
              <a:solidFill>
                <a:schemeClr val="lt1"/>
              </a:solidFill>
              <a:latin typeface="Montserrat"/>
              <a:ea typeface="Montserrat"/>
              <a:cs typeface="Montserrat"/>
              <a:sym typeface="Montserrat"/>
            </a:endParaRPr>
          </a:p>
          <a:p>
            <a:pPr indent="-381000" lvl="0" marL="457200" rtl="0" algn="l">
              <a:spcBef>
                <a:spcPts val="0"/>
              </a:spcBef>
              <a:spcAft>
                <a:spcPts val="0"/>
              </a:spcAft>
              <a:buClr>
                <a:schemeClr val="lt1"/>
              </a:buClr>
              <a:buSzPts val="2400"/>
              <a:buFont typeface="Montserrat"/>
              <a:buChar char="●"/>
            </a:pPr>
            <a:r>
              <a:rPr lang="fr" sz="2400">
                <a:solidFill>
                  <a:schemeClr val="lt1"/>
                </a:solidFill>
                <a:latin typeface="Montserrat"/>
                <a:ea typeface="Montserrat"/>
                <a:cs typeface="Montserrat"/>
                <a:sym typeface="Montserrat"/>
              </a:rPr>
              <a:t>Complet</a:t>
            </a:r>
            <a:endParaRPr sz="2400">
              <a:solidFill>
                <a:schemeClr val="lt1"/>
              </a:solidFill>
              <a:latin typeface="Montserrat"/>
              <a:ea typeface="Montserrat"/>
              <a:cs typeface="Montserrat"/>
              <a:sym typeface="Montserrat"/>
            </a:endParaRPr>
          </a:p>
          <a:p>
            <a:pPr indent="-381000" lvl="0" marL="457200" rtl="0" algn="l">
              <a:spcBef>
                <a:spcPts val="0"/>
              </a:spcBef>
              <a:spcAft>
                <a:spcPts val="0"/>
              </a:spcAft>
              <a:buClr>
                <a:schemeClr val="lt1"/>
              </a:buClr>
              <a:buSzPts val="2400"/>
              <a:buFont typeface="Montserrat"/>
              <a:buChar char="●"/>
            </a:pPr>
            <a:r>
              <a:rPr lang="fr" sz="2400">
                <a:solidFill>
                  <a:schemeClr val="lt1"/>
                </a:solidFill>
                <a:latin typeface="Montserrat"/>
                <a:ea typeface="Montserrat"/>
                <a:cs typeface="Montserrat"/>
                <a:sym typeface="Montserrat"/>
              </a:rPr>
              <a:t>En temps réel</a:t>
            </a:r>
            <a:endParaRPr sz="2400">
              <a:solidFill>
                <a:schemeClr val="lt1"/>
              </a:solidFill>
              <a:latin typeface="Montserrat"/>
              <a:ea typeface="Montserrat"/>
              <a:cs typeface="Montserrat"/>
              <a:sym typeface="Montserrat"/>
            </a:endParaRPr>
          </a:p>
          <a:p>
            <a:pPr indent="-381000" lvl="0" marL="457200" rtl="0" algn="l">
              <a:spcBef>
                <a:spcPts val="0"/>
              </a:spcBef>
              <a:spcAft>
                <a:spcPts val="0"/>
              </a:spcAft>
              <a:buClr>
                <a:schemeClr val="lt1"/>
              </a:buClr>
              <a:buSzPts val="2400"/>
              <a:buFont typeface="Montserrat"/>
              <a:buChar char="●"/>
            </a:pPr>
            <a:r>
              <a:rPr lang="fr" sz="2400">
                <a:solidFill>
                  <a:schemeClr val="lt1"/>
                </a:solidFill>
                <a:latin typeface="Montserrat"/>
                <a:ea typeface="Montserrat"/>
                <a:cs typeface="Montserrat"/>
                <a:sym typeface="Montserrat"/>
              </a:rPr>
              <a:t>Suite Office 365 Microsoft</a:t>
            </a:r>
            <a:endParaRPr/>
          </a:p>
        </p:txBody>
      </p:sp>
      <p:sp>
        <p:nvSpPr>
          <p:cNvPr id="244" name="Google Shape;244;p22"/>
          <p:cNvSpPr txBox="1"/>
          <p:nvPr/>
        </p:nvSpPr>
        <p:spPr>
          <a:xfrm>
            <a:off x="360575" y="2110050"/>
            <a:ext cx="4605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400">
                <a:solidFill>
                  <a:schemeClr val="lt1"/>
                </a:solidFill>
                <a:latin typeface="Montserrat"/>
                <a:ea typeface="Montserrat"/>
                <a:cs typeface="Montserrat"/>
                <a:sym typeface="Montserrat"/>
              </a:rPr>
              <a:t>Inconvénients</a:t>
            </a:r>
            <a:endParaRPr b="1" sz="2400">
              <a:solidFill>
                <a:schemeClr val="lt1"/>
              </a:solidFill>
              <a:latin typeface="Montserrat"/>
              <a:ea typeface="Montserrat"/>
              <a:cs typeface="Montserrat"/>
              <a:sym typeface="Montserrat"/>
            </a:endParaRPr>
          </a:p>
          <a:p>
            <a:pPr indent="-381000" lvl="0" marL="457200" rtl="0" algn="l">
              <a:spcBef>
                <a:spcPts val="0"/>
              </a:spcBef>
              <a:spcAft>
                <a:spcPts val="0"/>
              </a:spcAft>
              <a:buClr>
                <a:schemeClr val="lt1"/>
              </a:buClr>
              <a:buSzPts val="2400"/>
              <a:buFont typeface="Montserrat"/>
              <a:buChar char="●"/>
            </a:pPr>
            <a:r>
              <a:rPr lang="fr" sz="2400">
                <a:solidFill>
                  <a:schemeClr val="lt1"/>
                </a:solidFill>
                <a:latin typeface="Montserrat"/>
                <a:ea typeface="Montserrat"/>
                <a:cs typeface="Montserrat"/>
                <a:sym typeface="Montserrat"/>
              </a:rPr>
              <a:t>Certains bugs de synchro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4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2"/>
                                        </p:tgtEl>
                                      </p:cBhvr>
                                    </p:animEffect>
                                    <p:set>
                                      <p:cBhvr>
                                        <p:cTn dur="1" fill="hold">
                                          <p:stCondLst>
                                            <p:cond delay="1000"/>
                                          </p:stCondLst>
                                        </p:cTn>
                                        <p:tgtEl>
                                          <p:spTgt spid="24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3"/>
                                        </p:tgtEl>
                                      </p:cBhvr>
                                    </p:animEffect>
                                    <p:set>
                                      <p:cBhvr>
                                        <p:cTn dur="1" fill="hold">
                                          <p:stCondLst>
                                            <p:cond delay="1000"/>
                                          </p:stCondLst>
                                        </p:cTn>
                                        <p:tgtEl>
                                          <p:spTgt spid="24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3"/>
          <p:cNvPicPr preferRelativeResize="0"/>
          <p:nvPr/>
        </p:nvPicPr>
        <p:blipFill>
          <a:blip r:embed="rId3">
            <a:alphaModFix/>
          </a:blip>
          <a:stretch>
            <a:fillRect/>
          </a:stretch>
        </p:blipFill>
        <p:spPr>
          <a:xfrm>
            <a:off x="1095500" y="217125"/>
            <a:ext cx="7904849" cy="4786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4"/>
          <p:cNvPicPr preferRelativeResize="0"/>
          <p:nvPr/>
        </p:nvPicPr>
        <p:blipFill>
          <a:blip r:embed="rId3">
            <a:alphaModFix/>
          </a:blip>
          <a:stretch>
            <a:fillRect/>
          </a:stretch>
        </p:blipFill>
        <p:spPr>
          <a:xfrm>
            <a:off x="1083450" y="357400"/>
            <a:ext cx="7852374" cy="442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ph type="title"/>
          </p:nvPr>
        </p:nvSpPr>
        <p:spPr>
          <a:xfrm>
            <a:off x="954600" y="4749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Répartition des tâches</a:t>
            </a:r>
            <a:endParaRPr/>
          </a:p>
        </p:txBody>
      </p:sp>
      <p:pic>
        <p:nvPicPr>
          <p:cNvPr id="260" name="Google Shape;260;p25"/>
          <p:cNvPicPr preferRelativeResize="0"/>
          <p:nvPr/>
        </p:nvPicPr>
        <p:blipFill>
          <a:blip r:embed="rId3">
            <a:alphaModFix/>
          </a:blip>
          <a:stretch>
            <a:fillRect/>
          </a:stretch>
        </p:blipFill>
        <p:spPr>
          <a:xfrm>
            <a:off x="2614288" y="1181525"/>
            <a:ext cx="4026300" cy="36885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6"/>
          <p:cNvSpPr txBox="1"/>
          <p:nvPr>
            <p:ph type="title"/>
          </p:nvPr>
        </p:nvSpPr>
        <p:spPr>
          <a:xfrm>
            <a:off x="260850" y="265925"/>
            <a:ext cx="8622300" cy="62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accent5"/>
                </a:solidFill>
              </a:rPr>
              <a:t>Matrice des flux</a:t>
            </a:r>
            <a:endParaRPr/>
          </a:p>
          <a:p>
            <a:pPr indent="0" lvl="0" marL="0" rtl="0" algn="l">
              <a:spcBef>
                <a:spcPts val="1000"/>
              </a:spcBef>
              <a:spcAft>
                <a:spcPts val="1000"/>
              </a:spcAft>
              <a:buNone/>
            </a:pPr>
            <a:r>
              <a:t/>
            </a:r>
            <a:endParaRPr b="0" sz="2400"/>
          </a:p>
        </p:txBody>
      </p:sp>
      <p:grpSp>
        <p:nvGrpSpPr>
          <p:cNvPr id="266" name="Google Shape;266;p26"/>
          <p:cNvGrpSpPr/>
          <p:nvPr/>
        </p:nvGrpSpPr>
        <p:grpSpPr>
          <a:xfrm>
            <a:off x="6726337" y="1107855"/>
            <a:ext cx="2212050" cy="2014184"/>
            <a:chOff x="6803275" y="395363"/>
            <a:chExt cx="2212050" cy="2537076"/>
          </a:xfrm>
        </p:grpSpPr>
        <p:pic>
          <p:nvPicPr>
            <p:cNvPr id="267" name="Google Shape;267;p2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Morceau de bande adhésive tenant une note sur la diapositive" id="268" name="Google Shape;268;p2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269" name="Google Shape;269;p2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fr" sz="2000">
                  <a:solidFill>
                    <a:schemeClr val="dk1"/>
                  </a:solidFill>
                  <a:latin typeface="Raleway"/>
                  <a:ea typeface="Raleway"/>
                  <a:cs typeface="Raleway"/>
                  <a:sym typeface="Raleway"/>
                </a:rPr>
                <a:t>Pfsense</a:t>
              </a:r>
              <a:endParaRPr b="1" sz="2000">
                <a:solidFill>
                  <a:schemeClr val="dk1"/>
                </a:solidFill>
                <a:latin typeface="Raleway"/>
                <a:ea typeface="Raleway"/>
                <a:cs typeface="Raleway"/>
                <a:sym typeface="Raleway"/>
              </a:endParaRPr>
            </a:p>
            <a:p>
              <a:pPr indent="0" lvl="0" marL="0" rtl="0" algn="l">
                <a:spcBef>
                  <a:spcPts val="800"/>
                </a:spcBef>
                <a:spcAft>
                  <a:spcPts val="800"/>
                </a:spcAft>
                <a:buNone/>
              </a:pPr>
              <a:r>
                <a:rPr lang="fr" sz="1500">
                  <a:solidFill>
                    <a:schemeClr val="dk1"/>
                  </a:solidFill>
                  <a:latin typeface="Raleway"/>
                  <a:ea typeface="Raleway"/>
                  <a:cs typeface="Raleway"/>
                  <a:sym typeface="Raleway"/>
                </a:rPr>
                <a:t>Ajout d’alias (plan d’adressage)  et de ces règles de filtrage</a:t>
              </a:r>
              <a:endParaRPr b="1" sz="1500">
                <a:solidFill>
                  <a:schemeClr val="dk1"/>
                </a:solidFill>
                <a:latin typeface="Raleway"/>
                <a:ea typeface="Raleway"/>
                <a:cs typeface="Raleway"/>
                <a:sym typeface="Raleway"/>
              </a:endParaRPr>
            </a:p>
          </p:txBody>
        </p:sp>
      </p:grpSp>
      <p:pic>
        <p:nvPicPr>
          <p:cNvPr id="270" name="Google Shape;270;p26"/>
          <p:cNvPicPr preferRelativeResize="0"/>
          <p:nvPr/>
        </p:nvPicPr>
        <p:blipFill>
          <a:blip r:embed="rId5">
            <a:alphaModFix/>
          </a:blip>
          <a:stretch>
            <a:fillRect/>
          </a:stretch>
        </p:blipFill>
        <p:spPr>
          <a:xfrm>
            <a:off x="386050" y="822125"/>
            <a:ext cx="5811300" cy="4083600"/>
          </a:xfrm>
          <a:prstGeom prst="roundRect">
            <a:avLst>
              <a:gd fmla="val 11348" name="adj"/>
            </a:avLst>
          </a:prstGeom>
          <a:noFill/>
          <a:ln>
            <a:noFill/>
          </a:ln>
        </p:spPr>
      </p:pic>
      <p:pic>
        <p:nvPicPr>
          <p:cNvPr id="271" name="Google Shape;271;p26"/>
          <p:cNvPicPr preferRelativeResize="0"/>
          <p:nvPr/>
        </p:nvPicPr>
        <p:blipFill>
          <a:blip r:embed="rId6">
            <a:alphaModFix/>
          </a:blip>
          <a:stretch>
            <a:fillRect/>
          </a:stretch>
        </p:blipFill>
        <p:spPr>
          <a:xfrm>
            <a:off x="6873588" y="3122050"/>
            <a:ext cx="1917525" cy="76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